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430" r:id="rId6"/>
    <p:sldId id="2450" r:id="rId7"/>
    <p:sldId id="245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D87D72-8790-4D35-9A0C-D005B2FB8804}" v="5" dt="2023-06-15T13:04:17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7899F-78FE-43BA-82B9-D4B6A18788B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6AABE-7353-4E8E-BBAC-CFB0DFB12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8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Pg. 76</a:t>
            </a:r>
          </a:p>
        </p:txBody>
      </p:sp>
    </p:spTree>
    <p:extLst>
      <p:ext uri="{BB962C8B-B14F-4D97-AF65-F5344CB8AC3E}">
        <p14:creationId xmlns:p14="http://schemas.microsoft.com/office/powerpoint/2010/main" val="625605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Pg. 76</a:t>
            </a:r>
          </a:p>
        </p:txBody>
      </p:sp>
    </p:spTree>
    <p:extLst>
      <p:ext uri="{BB962C8B-B14F-4D97-AF65-F5344CB8AC3E}">
        <p14:creationId xmlns:p14="http://schemas.microsoft.com/office/powerpoint/2010/main" val="215641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SUSA Content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27637-1935-F6B6-A4E0-95B0FD4574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3000" y="381000"/>
            <a:ext cx="10515600" cy="1447800"/>
          </a:xfrm>
        </p:spPr>
        <p:txBody>
          <a:bodyPr>
            <a:normAutofit/>
          </a:bodyPr>
          <a:lstStyle>
            <a:lvl1pPr algn="ctr">
              <a:defRPr sz="6000" b="1"/>
            </a:lvl1pPr>
          </a:lstStyle>
          <a:p>
            <a:r>
              <a:rPr lang="en-US" sz="6000" dirty="0"/>
              <a:t>Content Slides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9C00CE-BF74-B320-D062-041B035F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1933575"/>
            <a:ext cx="105156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8782F3-925D-4E87-BBE1-9DF5F71C3E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E9B67E-A9FF-44E1-95F6-79BF9BC9B0A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12F070-0C0A-44DE-8396-C2056F7B5EF6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77096E7-25AC-4CB4-9BCD-21B21F4A5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5754329" y="1538725"/>
            <a:ext cx="1119185" cy="0"/>
          </a:xfrm>
          <a:prstGeom prst="line">
            <a:avLst/>
          </a:prstGeom>
          <a:ln w="28575">
            <a:solidFill>
              <a:srgbClr val="CC0033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7998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6720" y="1132523"/>
            <a:ext cx="9144000" cy="1194117"/>
          </a:xfrm>
        </p:spPr>
        <p:txBody>
          <a:bodyPr>
            <a:normAutofit/>
          </a:bodyPr>
          <a:lstStyle/>
          <a:p>
            <a:r>
              <a:rPr lang="en-US" dirty="0"/>
              <a:t>Dr Mac Supplemental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062163E-FF48-09C6-F3FA-8B52660D6AAA}"/>
              </a:ext>
            </a:extLst>
          </p:cNvPr>
          <p:cNvSpPr txBox="1">
            <a:spLocks/>
          </p:cNvSpPr>
          <p:nvPr/>
        </p:nvSpPr>
        <p:spPr>
          <a:xfrm>
            <a:off x="1524000" y="3337244"/>
            <a:ext cx="9144000" cy="11941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The model herein is </a:t>
            </a:r>
            <a:r>
              <a:rPr lang="en-US"/>
              <a:t>provided courtesy of </a:t>
            </a:r>
            <a:endParaRPr lang="en-US" dirty="0"/>
          </a:p>
          <a:p>
            <a:r>
              <a:rPr lang="en-US" dirty="0"/>
              <a:t>Dr David (Mac) McCullin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ADEBD-4A1B-2A8F-D7E0-AB4FC1CF1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4" y="136524"/>
            <a:ext cx="10515600" cy="1213303"/>
          </a:xfrm>
        </p:spPr>
        <p:txBody>
          <a:bodyPr>
            <a:normAutofit/>
          </a:bodyPr>
          <a:lstStyle/>
          <a:p>
            <a:r>
              <a:rPr lang="en-US" sz="2400" dirty="0"/>
              <a:t>How Analysts Use Data</a:t>
            </a:r>
            <a:br>
              <a:rPr lang="en-US" sz="2400" dirty="0"/>
            </a:br>
            <a:r>
              <a:rPr lang="en-US" sz="4400" dirty="0"/>
              <a:t>The Analyst Mindset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73E8F-EF55-408E-1E6A-3FB6C420CE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08915" y="2147002"/>
            <a:ext cx="1349829" cy="582098"/>
          </a:xfrm>
        </p:spPr>
        <p:txBody>
          <a:bodyPr>
            <a:normAutofit lnSpcReduction="10000"/>
          </a:bodyPr>
          <a:lstStyle/>
          <a:p>
            <a:pPr marL="0" indent="0" fontAlgn="auto">
              <a:buNone/>
            </a:pPr>
            <a:r>
              <a:rPr lang="en-US" sz="3600" dirty="0"/>
              <a:t>P</a:t>
            </a:r>
            <a:r>
              <a:rPr lang="en-US" sz="2000" dirty="0"/>
              <a:t>roblem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527ACB-D215-90BA-B25F-F093BE880D65}"/>
              </a:ext>
            </a:extLst>
          </p:cNvPr>
          <p:cNvSpPr txBox="1"/>
          <p:nvPr/>
        </p:nvSpPr>
        <p:spPr>
          <a:xfrm>
            <a:off x="0" y="6356350"/>
            <a:ext cx="3323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MODULE 1: The Role of Management Analyst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D6E200F5-1141-4FB8-821A-14099CB0F5F8}"/>
              </a:ext>
            </a:extLst>
          </p:cNvPr>
          <p:cNvSpPr txBox="1">
            <a:spLocks/>
          </p:cNvSpPr>
          <p:nvPr/>
        </p:nvSpPr>
        <p:spPr>
          <a:xfrm>
            <a:off x="10058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400" kern="1200" baseline="0">
                <a:solidFill>
                  <a:srgbClr val="0044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2pPr>
            <a:lvl3pPr marL="9144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3pPr>
            <a:lvl4pPr marL="1371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4pPr>
            <a:lvl5pPr marL="18288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Graphic 6" descr="Head with gears with solid fill">
            <a:extLst>
              <a:ext uri="{FF2B5EF4-FFF2-40B4-BE49-F238E27FC236}">
                <a16:creationId xmlns:a16="http://schemas.microsoft.com/office/drawing/2014/main" id="{065284F9-1F84-9397-7056-23FB4D9AAF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48059" y="0"/>
            <a:ext cx="1480457" cy="148045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0CD5632-849C-A218-107A-5B0BACF0EDA0}"/>
              </a:ext>
            </a:extLst>
          </p:cNvPr>
          <p:cNvSpPr txBox="1"/>
          <p:nvPr/>
        </p:nvSpPr>
        <p:spPr>
          <a:xfrm>
            <a:off x="5976258" y="2570555"/>
            <a:ext cx="14804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fontAlgn="auto">
              <a:buNone/>
            </a:pPr>
            <a:r>
              <a:rPr lang="en-US" sz="3200" dirty="0"/>
              <a:t>Q</a:t>
            </a:r>
            <a:r>
              <a:rPr lang="en-US" dirty="0"/>
              <a:t>uestion</a:t>
            </a:r>
            <a:endParaRPr lang="en-US" sz="1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6FECB1-DD15-BDE1-AA29-AE35F7878891}"/>
              </a:ext>
            </a:extLst>
          </p:cNvPr>
          <p:cNvSpPr txBox="1"/>
          <p:nvPr/>
        </p:nvSpPr>
        <p:spPr>
          <a:xfrm>
            <a:off x="6041572" y="3151625"/>
            <a:ext cx="914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fontAlgn="auto">
              <a:buNone/>
            </a:pPr>
            <a:r>
              <a:rPr lang="en-US" sz="3200" dirty="0"/>
              <a:t>D</a:t>
            </a:r>
            <a:r>
              <a:rPr lang="en-US" dirty="0"/>
              <a:t>ata</a:t>
            </a:r>
            <a:endParaRPr lang="en-US" sz="1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ABAEC9-1843-DACF-2D88-C74C482DA2E0}"/>
              </a:ext>
            </a:extLst>
          </p:cNvPr>
          <p:cNvSpPr txBox="1"/>
          <p:nvPr/>
        </p:nvSpPr>
        <p:spPr>
          <a:xfrm>
            <a:off x="6041572" y="3679663"/>
            <a:ext cx="11756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fontAlgn="auto">
              <a:buNone/>
            </a:pPr>
            <a:r>
              <a:rPr lang="en-US" sz="3200" dirty="0"/>
              <a:t>M</a:t>
            </a:r>
            <a:r>
              <a:rPr lang="en-US" dirty="0"/>
              <a:t>ethod</a:t>
            </a:r>
            <a:endParaRPr lang="en-US" sz="1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72E0F0-FB96-E54C-C060-1FD17098DBDE}"/>
              </a:ext>
            </a:extLst>
          </p:cNvPr>
          <p:cNvSpPr txBox="1"/>
          <p:nvPr/>
        </p:nvSpPr>
        <p:spPr>
          <a:xfrm>
            <a:off x="6008914" y="4166545"/>
            <a:ext cx="13498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fontAlgn="auto">
              <a:buNone/>
            </a:pPr>
            <a:r>
              <a:rPr lang="en-US" sz="3200" dirty="0"/>
              <a:t>R</a:t>
            </a:r>
            <a:r>
              <a:rPr lang="en-US" dirty="0"/>
              <a:t>eporting</a:t>
            </a:r>
            <a:endParaRPr lang="en-US" sz="1800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0AE1F24D-7F37-7B9B-1EFB-DE658020775E}"/>
              </a:ext>
            </a:extLst>
          </p:cNvPr>
          <p:cNvSpPr txBox="1">
            <a:spLocks/>
          </p:cNvSpPr>
          <p:nvPr/>
        </p:nvSpPr>
        <p:spPr>
          <a:xfrm>
            <a:off x="3199042" y="1741329"/>
            <a:ext cx="2013856" cy="1192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/>
              <a:t>Statement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/>
              <a:t>Background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/>
              <a:t>Scope/Impact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C1E1D50A-CBAB-E1B0-2396-E0A88A1B94BB}"/>
              </a:ext>
            </a:extLst>
          </p:cNvPr>
          <p:cNvSpPr txBox="1">
            <a:spLocks/>
          </p:cNvSpPr>
          <p:nvPr/>
        </p:nvSpPr>
        <p:spPr>
          <a:xfrm>
            <a:off x="2072367" y="4814475"/>
            <a:ext cx="2345870" cy="11921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/>
              <a:t>Subject Matter Experts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/>
              <a:t>Stakeholders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/>
              <a:t>Organizational Data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/>
              <a:t>Scholarship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14D8E7B7-4284-8567-FFA6-086BF1149059}"/>
              </a:ext>
            </a:extLst>
          </p:cNvPr>
          <p:cNvSpPr txBox="1">
            <a:spLocks/>
          </p:cNvSpPr>
          <p:nvPr/>
        </p:nvSpPr>
        <p:spPr>
          <a:xfrm>
            <a:off x="8748032" y="2736287"/>
            <a:ext cx="2620735" cy="7785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/>
              <a:t>Variables reflecting   comparison of variables or population inferences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63DF84CB-D06B-1EAC-E044-8E5D89DBE614}"/>
              </a:ext>
            </a:extLst>
          </p:cNvPr>
          <p:cNvSpPr txBox="1">
            <a:spLocks/>
          </p:cNvSpPr>
          <p:nvPr/>
        </p:nvSpPr>
        <p:spPr>
          <a:xfrm>
            <a:off x="8946699" y="4255103"/>
            <a:ext cx="2345870" cy="992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/>
              <a:t>Rigor and Transparency enhances Validity and Reliability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1246676-9391-3FCF-28F1-A263F22E948B}"/>
              </a:ext>
            </a:extLst>
          </p:cNvPr>
          <p:cNvSpPr txBox="1">
            <a:spLocks/>
          </p:cNvSpPr>
          <p:nvPr/>
        </p:nvSpPr>
        <p:spPr>
          <a:xfrm>
            <a:off x="5976258" y="5634101"/>
            <a:ext cx="2345870" cy="556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/>
              <a:t>Transparent Accounting of  PQDM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3D40422F-1E6C-87F2-52F1-6D1C5ED53F46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4555675" y="2236804"/>
            <a:ext cx="1453240" cy="201247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749803EB-F1DE-0003-5CEF-BCCD23DA6804}"/>
              </a:ext>
            </a:extLst>
          </p:cNvPr>
          <p:cNvCxnSpPr>
            <a:cxnSpLocks/>
          </p:cNvCxnSpPr>
          <p:nvPr/>
        </p:nvCxnSpPr>
        <p:spPr>
          <a:xfrm>
            <a:off x="7225398" y="2954594"/>
            <a:ext cx="1453240" cy="201247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FD88CE46-06BD-4EC6-1958-60C76163490B}"/>
              </a:ext>
            </a:extLst>
          </p:cNvPr>
          <p:cNvCxnSpPr>
            <a:cxnSpLocks/>
          </p:cNvCxnSpPr>
          <p:nvPr/>
        </p:nvCxnSpPr>
        <p:spPr>
          <a:xfrm>
            <a:off x="7117898" y="4031718"/>
            <a:ext cx="1760763" cy="604297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8AD09BA6-23B0-AC63-9FE6-A950A90E043F}"/>
              </a:ext>
            </a:extLst>
          </p:cNvPr>
          <p:cNvCxnSpPr>
            <a:cxnSpLocks/>
          </p:cNvCxnSpPr>
          <p:nvPr/>
        </p:nvCxnSpPr>
        <p:spPr>
          <a:xfrm flipV="1">
            <a:off x="4165147" y="3482171"/>
            <a:ext cx="1775729" cy="1765365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11D2D622-23D8-F98D-EEFA-E20A5CF370C3}"/>
              </a:ext>
            </a:extLst>
          </p:cNvPr>
          <p:cNvCxnSpPr>
            <a:cxnSpLocks/>
          </p:cNvCxnSpPr>
          <p:nvPr/>
        </p:nvCxnSpPr>
        <p:spPr>
          <a:xfrm rot="5400000">
            <a:off x="6540869" y="4829355"/>
            <a:ext cx="1091463" cy="544286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845811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3000" y="381000"/>
            <a:ext cx="10515600" cy="899160"/>
          </a:xfrm>
        </p:spPr>
        <p:txBody>
          <a:bodyPr>
            <a:normAutofit/>
          </a:bodyPr>
          <a:lstStyle/>
          <a:p>
            <a:r>
              <a:rPr lang="en-US" sz="4400" kern="0" dirty="0"/>
              <a:t>Scholarship</a:t>
            </a:r>
            <a:endParaRPr lang="en-US" sz="4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3B9E8B-71B4-4675-973B-2016D4E1CF0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 baseline="0">
                <a:solidFill>
                  <a:srgbClr val="0044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4FC43A-5F62-4200-8EA4-3B68D9E46FD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6096000" cy="365125"/>
          </a:xfrm>
          <a:prstGeom prst="rect">
            <a:avLst/>
          </a:prstGeom>
        </p:spPr>
        <p:txBody>
          <a:bodyPr/>
          <a:lstStyle/>
          <a:p>
            <a:r>
              <a:rPr lang="en-US" sz="1200" dirty="0"/>
              <a:t>MODULE 7: Analyzing a Data Set (Secondary Data) and Presenting Study Findings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26FF62-77D5-11FF-E70A-428C5B12DD04}"/>
              </a:ext>
            </a:extLst>
          </p:cNvPr>
          <p:cNvSpPr txBox="1"/>
          <p:nvPr/>
        </p:nvSpPr>
        <p:spPr>
          <a:xfrm>
            <a:off x="958088" y="3556645"/>
            <a:ext cx="10885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Research Question        Search Terms + Database =  Scholarship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F2DB17-4C0B-C98E-4806-EF61A844688B}"/>
              </a:ext>
            </a:extLst>
          </p:cNvPr>
          <p:cNvSpPr txBox="1"/>
          <p:nvPr/>
        </p:nvSpPr>
        <p:spPr>
          <a:xfrm>
            <a:off x="854456" y="2008261"/>
            <a:ext cx="10885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Scholarly Articles from Peer Reviewed Journals.  (i.e. EBSCO, JSTOR, Google Scholar)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6121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3000" y="381000"/>
            <a:ext cx="10515600" cy="899160"/>
          </a:xfrm>
        </p:spPr>
        <p:txBody>
          <a:bodyPr>
            <a:normAutofit/>
          </a:bodyPr>
          <a:lstStyle/>
          <a:p>
            <a:r>
              <a:rPr lang="en-US" sz="4400" kern="0" dirty="0"/>
              <a:t>Scholarship</a:t>
            </a:r>
            <a:endParaRPr lang="en-US" sz="4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3B9E8B-71B4-4675-973B-2016D4E1CF0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 baseline="0">
                <a:solidFill>
                  <a:srgbClr val="0044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4FC43A-5F62-4200-8EA4-3B68D9E46FD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6096000" cy="365125"/>
          </a:xfrm>
          <a:prstGeom prst="rect">
            <a:avLst/>
          </a:prstGeom>
        </p:spPr>
        <p:txBody>
          <a:bodyPr/>
          <a:lstStyle/>
          <a:p>
            <a:r>
              <a:rPr lang="en-US" sz="1200" dirty="0"/>
              <a:t>MODULE 7: Analyzing a Data Set (Secondary Data) and Presenting Study Findings 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BA7A0E6-4A4A-5193-4329-E9E84DB75C4C}"/>
              </a:ext>
            </a:extLst>
          </p:cNvPr>
          <p:cNvGraphicFramePr>
            <a:graphicFrameLocks noGrp="1"/>
          </p:cNvGraphicFramePr>
          <p:nvPr/>
        </p:nvGraphicFramePr>
        <p:xfrm>
          <a:off x="1303528" y="2629492"/>
          <a:ext cx="978814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333">
                  <a:extLst>
                    <a:ext uri="{9D8B030D-6E8A-4147-A177-3AD203B41FA5}">
                      <a16:colId xmlns:a16="http://schemas.microsoft.com/office/drawing/2014/main" val="2818134424"/>
                    </a:ext>
                  </a:extLst>
                </a:gridCol>
                <a:gridCol w="3442962">
                  <a:extLst>
                    <a:ext uri="{9D8B030D-6E8A-4147-A177-3AD203B41FA5}">
                      <a16:colId xmlns:a16="http://schemas.microsoft.com/office/drawing/2014/main" val="4248052372"/>
                    </a:ext>
                  </a:extLst>
                </a:gridCol>
                <a:gridCol w="1392721">
                  <a:extLst>
                    <a:ext uri="{9D8B030D-6E8A-4147-A177-3AD203B41FA5}">
                      <a16:colId xmlns:a16="http://schemas.microsoft.com/office/drawing/2014/main" val="3446097279"/>
                    </a:ext>
                  </a:extLst>
                </a:gridCol>
                <a:gridCol w="1719072">
                  <a:extLst>
                    <a:ext uri="{9D8B030D-6E8A-4147-A177-3AD203B41FA5}">
                      <a16:colId xmlns:a16="http://schemas.microsoft.com/office/drawing/2014/main" val="2062824227"/>
                    </a:ext>
                  </a:extLst>
                </a:gridCol>
                <a:gridCol w="2734055">
                  <a:extLst>
                    <a:ext uri="{9D8B030D-6E8A-4147-A177-3AD203B41FA5}">
                      <a16:colId xmlns:a16="http://schemas.microsoft.com/office/drawing/2014/main" val="81652846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Search Strings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528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Search Terms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Connectors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Results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000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767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510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99769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226FF62-77D5-11FF-E70A-428C5B12DD04}"/>
              </a:ext>
            </a:extLst>
          </p:cNvPr>
          <p:cNvSpPr txBox="1"/>
          <p:nvPr/>
        </p:nvSpPr>
        <p:spPr>
          <a:xfrm>
            <a:off x="1303528" y="1847157"/>
            <a:ext cx="7785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Search for Scholarship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09B07F-562D-B6AF-CBB6-B4DD212BB581}"/>
              </a:ext>
            </a:extLst>
          </p:cNvPr>
          <p:cNvSpPr txBox="1"/>
          <p:nvPr/>
        </p:nvSpPr>
        <p:spPr>
          <a:xfrm>
            <a:off x="1303528" y="4712029"/>
            <a:ext cx="3039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Unified Final Search String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49295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64646A79539D42B6E121D72E45E8D3" ma:contentTypeVersion="8" ma:contentTypeDescription="Create a new document." ma:contentTypeScope="" ma:versionID="bd8206d7a092cf180521a11b10e545e6">
  <xsd:schema xmlns:xsd="http://www.w3.org/2001/XMLSchema" xmlns:xs="http://www.w3.org/2001/XMLSchema" xmlns:p="http://schemas.microsoft.com/office/2006/metadata/properties" xmlns:ns3="5ee2ceaf-ad30-4da9-98bb-ffe3f87417ce" targetNamespace="http://schemas.microsoft.com/office/2006/metadata/properties" ma:root="true" ma:fieldsID="c545081bb4fb69b0fca6c02f30f5cf28" ns3:_="">
    <xsd:import namespace="5ee2ceaf-ad30-4da9-98bb-ffe3f87417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e2ceaf-ad30-4da9-98bb-ffe3f87417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5F51FD-A863-41DD-8A3E-C4E725D96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e2ceaf-ad30-4da9-98bb-ffe3f87417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90BCEF-D18C-498B-87B3-4F691F8778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09389E-300F-45BB-8764-510ECDD36B10}">
  <ds:schemaRefs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5ee2ceaf-ad30-4da9-98bb-ffe3f87417ce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155</Words>
  <Application>Microsoft Office PowerPoint</Application>
  <PresentationFormat>Widescreen</PresentationFormat>
  <Paragraphs>42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office theme</vt:lpstr>
      <vt:lpstr>Dr Mac Supplemental</vt:lpstr>
      <vt:lpstr>How Analysts Use Data The Analyst Mindset</vt:lpstr>
      <vt:lpstr>Scholarship</vt:lpstr>
      <vt:lpstr>Scholarship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David McCullin</cp:lastModifiedBy>
  <cp:revision>2</cp:revision>
  <dcterms:created xsi:type="dcterms:W3CDTF">2023-05-30T20:13:54Z</dcterms:created>
  <dcterms:modified xsi:type="dcterms:W3CDTF">2023-06-15T13:04:17Z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0x0101003064646A79539D42B6E121D72E45E8D3</vt:lpwstr>
  </property>
</Properties>
</file>