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410" r:id="rId3"/>
    <p:sldId id="2411" r:id="rId4"/>
    <p:sldId id="2408" r:id="rId5"/>
    <p:sldId id="2417" r:id="rId6"/>
    <p:sldId id="2423" r:id="rId7"/>
    <p:sldId id="2452" r:id="rId8"/>
    <p:sldId id="2425" r:id="rId9"/>
    <p:sldId id="242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E89D2-BCF4-4FA5-B94A-8159C5F4CCC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5B1DF-0766-43E2-BD3A-6E4C4D8CA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0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1002D2-783F-43BD-BEC0-D0D1B2E0361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152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1002D2-783F-43BD-BEC0-D0D1B2E0361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75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1002D2-783F-43BD-BEC0-D0D1B2E0361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746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ahoma" pitchFamily="34" charset="0"/>
              </a:rPr>
              <a:t>Pg. 38</a:t>
            </a:r>
          </a:p>
        </p:txBody>
      </p:sp>
    </p:spTree>
    <p:extLst>
      <p:ext uri="{BB962C8B-B14F-4D97-AF65-F5344CB8AC3E}">
        <p14:creationId xmlns:p14="http://schemas.microsoft.com/office/powerpoint/2010/main" val="1508211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ahoma" pitchFamily="34" charset="0"/>
              </a:rPr>
              <a:t>Pg. 38</a:t>
            </a:r>
          </a:p>
        </p:txBody>
      </p:sp>
    </p:spTree>
    <p:extLst>
      <p:ext uri="{BB962C8B-B14F-4D97-AF65-F5344CB8AC3E}">
        <p14:creationId xmlns:p14="http://schemas.microsoft.com/office/powerpoint/2010/main" val="766552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ahoma" pitchFamily="34" charset="0"/>
              </a:rPr>
              <a:t>Pg. 38</a:t>
            </a:r>
          </a:p>
        </p:txBody>
      </p:sp>
    </p:spTree>
    <p:extLst>
      <p:ext uri="{BB962C8B-B14F-4D97-AF65-F5344CB8AC3E}">
        <p14:creationId xmlns:p14="http://schemas.microsoft.com/office/powerpoint/2010/main" val="3465050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ahoma" pitchFamily="34" charset="0"/>
              </a:rPr>
              <a:t>Pg. 38</a:t>
            </a:r>
          </a:p>
        </p:txBody>
      </p:sp>
    </p:spTree>
    <p:extLst>
      <p:ext uri="{BB962C8B-B14F-4D97-AF65-F5344CB8AC3E}">
        <p14:creationId xmlns:p14="http://schemas.microsoft.com/office/powerpoint/2010/main" val="1396095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ahoma" pitchFamily="34" charset="0"/>
              </a:rPr>
              <a:t>Pg. 38</a:t>
            </a:r>
          </a:p>
        </p:txBody>
      </p:sp>
    </p:spTree>
    <p:extLst>
      <p:ext uri="{BB962C8B-B14F-4D97-AF65-F5344CB8AC3E}">
        <p14:creationId xmlns:p14="http://schemas.microsoft.com/office/powerpoint/2010/main" val="2458361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CCEAF-0EF1-E1A0-D0CC-9C3BACAA1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F79D49-F3B2-8BAB-F20F-52DDEB53E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2A67F-3E62-1803-C5BC-E3785839E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814E-683C-4606-96A1-C0CCA675DC9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3F1EB-486B-2584-9D39-4BE771A68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4AEA1-6017-2C91-7598-6FB7DEAB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A1E2-A59D-43A8-B532-47BB45AA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76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97A06-4A36-E748-43EA-4BC44F8F3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82BD0B-97F1-0DEA-C13A-353BD26F34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BD214D-AC13-CED5-A8CD-C0903BD6B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814E-683C-4606-96A1-C0CCA675DC9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4383A-B881-7347-4D8C-7B7E73CA2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F3676-8B76-24DC-47EA-AE6E8EEA3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A1E2-A59D-43A8-B532-47BB45AA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2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288B5C-8274-232D-C9C3-818459D541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C8B1D3-F6D9-3036-D4CF-84D0AC600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555CA-E9F0-1835-C515-BB7C786E5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814E-683C-4606-96A1-C0CCA675DC9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AFA16-3801-4BC5-7956-3217D776E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5B7C6-865A-BF6D-0DF8-D187060F0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A1E2-A59D-43A8-B532-47BB45AA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16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SUSA Content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27637-1935-F6B6-A4E0-95B0FD4574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3000" y="381000"/>
            <a:ext cx="10515600" cy="1447800"/>
          </a:xfrm>
        </p:spPr>
        <p:txBody>
          <a:bodyPr>
            <a:normAutofit/>
          </a:bodyPr>
          <a:lstStyle>
            <a:lvl1pPr algn="ctr">
              <a:defRPr sz="6000" b="1"/>
            </a:lvl1pPr>
          </a:lstStyle>
          <a:p>
            <a:r>
              <a:rPr lang="en-US" sz="6000" dirty="0"/>
              <a:t>Content Slides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9C00CE-BF74-B320-D062-041B035F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0" y="1933575"/>
            <a:ext cx="105156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8782F3-925D-4E87-BBE1-9DF5F71C3E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E9B67E-A9FF-44E1-95F6-79BF9BC9B0A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12F070-0C0A-44DE-8396-C2056F7B5EF6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77096E7-25AC-4CB4-9BCD-21B21F4A5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5754329" y="1538725"/>
            <a:ext cx="1119185" cy="0"/>
          </a:xfrm>
          <a:prstGeom prst="line">
            <a:avLst/>
          </a:prstGeom>
          <a:ln w="28575">
            <a:solidFill>
              <a:srgbClr val="CC0033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03873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SUSA Section Title Page Sty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5505450" y="5202288"/>
            <a:ext cx="3547110" cy="900176"/>
          </a:xfrm>
        </p:spPr>
        <p:txBody>
          <a:bodyPr wrap="square" anchor="t">
            <a:noAutofit/>
          </a:bodyPr>
          <a:lstStyle>
            <a:lvl1pPr marL="0" indent="0" algn="l">
              <a:buNone/>
              <a:defRPr sz="4400" b="1" i="0" spc="0" baseline="0">
                <a:solidFill>
                  <a:srgbClr val="0046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pt-BR"/>
              <a:t>Section Title</a:t>
            </a:r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F97BA52-8FB4-F47D-EDA0-45ED3AE0C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021004" y="5957176"/>
            <a:ext cx="1119185" cy="0"/>
          </a:xfrm>
          <a:prstGeom prst="line">
            <a:avLst/>
          </a:prstGeom>
          <a:ln w="28575">
            <a:solidFill>
              <a:srgbClr val="CC0033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86DF9B79-622D-4C44-6962-83223DF8A92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52560" y="0"/>
            <a:ext cx="3139440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7510004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2F7BF-D9B3-30DA-8FDD-CAC1B56A6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C2F5C-2963-8631-C089-C2B7970A1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9B778-75B1-3936-AD35-BB8BEED44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814E-683C-4606-96A1-C0CCA675DC9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7B664-FFF2-E487-881A-049FD59E4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ECC00-3138-C57F-4CFB-6CE0CA50F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A1E2-A59D-43A8-B532-47BB45AA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1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81A72-AC35-6B7A-B233-F49EB91F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B7E37-494D-B814-C5EC-9CA2B4A02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FCCDD-CEF4-3473-46B9-0F164F3DF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814E-683C-4606-96A1-C0CCA675DC9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9F53E-576D-BA4B-8A87-69DE5CA28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8B141-4D55-F39C-FBE3-47FB6DB7D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A1E2-A59D-43A8-B532-47BB45AA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83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4E0A-1AD7-66AE-BA0E-18AB12F4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E4D93-2217-97C8-64C2-45934017EE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7B8C8-A079-D67B-FB5E-FB65291C1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C44E42-2E7D-2341-AA02-5D35A87E1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814E-683C-4606-96A1-C0CCA675DC9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3E8976-7C2D-11B5-BE0D-60256AE8C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699A0-E1E6-AC9A-3C6A-6A36A6443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A1E2-A59D-43A8-B532-47BB45AA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81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E6F05-329B-9DE1-97E1-3D57F29ED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1F3A47-989B-6D8B-7381-EFBDE3BEC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39CFC7-21C2-922A-3A3E-725E0734B6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25EFA4-879F-1F15-ADAD-79F66DD681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D78DDF-5606-36A4-3544-60040FB94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49B6D0-411C-C48B-0B92-124B380A2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814E-683C-4606-96A1-C0CCA675DC9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0C02DD-915E-78A7-45AA-7190FA4C7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5850EB-7C79-ECFD-39D6-F1897A82B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A1E2-A59D-43A8-B532-47BB45AA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42DFA-1870-912C-DA97-EB1DD530F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C50196-AA40-3398-1FD7-1B862A00E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814E-683C-4606-96A1-C0CCA675DC9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FD693-FD6B-1E67-89CA-A662C926B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3E1C99-B266-D4FD-882D-42BB0C2F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A1E2-A59D-43A8-B532-47BB45AA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7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7F7056-8A49-0C78-667B-2F07D21DF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814E-683C-4606-96A1-C0CCA675DC9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ED7BA3-7EB0-F39E-C600-B461EEE96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6267E4-92B5-764D-FBA2-3AB47FF22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A1E2-A59D-43A8-B532-47BB45AA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25937-F8EA-76CD-A59F-7CA18372C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E5C38-3C32-BBA5-869F-DA35B168B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30A6D0-2462-B32B-3991-54CFEBC29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4A0138-6E49-C523-D551-F0484ADCF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814E-683C-4606-96A1-C0CCA675DC9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3494C8-52AD-60EB-CBA1-DB5ABE4E8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08BB7E-E0EF-2EE5-FAFB-A53F7E873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A1E2-A59D-43A8-B532-47BB45AA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12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AE471-FFBD-490E-F218-C787C4C48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D0C107-20A0-9EA6-1B39-5B8EFC5AAE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2753D8-2B63-E782-14A8-3BFEDFFDB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BAB89-819E-C4D0-7DBD-8D9D0800B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814E-683C-4606-96A1-C0CCA675DC9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D4E8-F3A0-3CCB-1BD8-2C65297A6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27C7E5-3851-F9A4-A14D-0EE8C0F34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A1E2-A59D-43A8-B532-47BB45AA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81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5E05EE-7326-D19A-5190-5859391EE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1A8AC-14A6-8D49-1BDE-8B3BEDF40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F7741-98FA-8415-D2C0-7A213A6D94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C5814E-683C-4606-96A1-C0CCA675DC9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A6649-0655-33E3-A9B3-B7D20CAFBA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DB16C-D5A6-D404-A1D2-919842635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28A1E2-A59D-43A8-B532-47BB45AA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27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Relationship Id="rId6" Type="http://schemas.openxmlformats.org/officeDocument/2006/relationships/hyperlink" Target="https://creativecommons.org/licenses/by-sa/3.0/" TargetMode="External"/><Relationship Id="rId5" Type="http://schemas.openxmlformats.org/officeDocument/2006/relationships/hyperlink" Target="http://codegolf.stackexchange.com/questions/22599/approximate-a-bell-curve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Relationship Id="rId6" Type="http://schemas.openxmlformats.org/officeDocument/2006/relationships/hyperlink" Target="https://creativecommons.org/licenses/by/3.0/" TargetMode="External"/><Relationship Id="rId5" Type="http://schemas.openxmlformats.org/officeDocument/2006/relationships/hyperlink" Target="https://courses.lumenlearning.com/introstats1/chapter/the-standard-normal-distribution/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6" Type="http://schemas.openxmlformats.org/officeDocument/2006/relationships/hyperlink" Target="https://creativecommons.org/licenses/by-sa/3.0/" TargetMode="External"/><Relationship Id="rId5" Type="http://schemas.openxmlformats.org/officeDocument/2006/relationships/hyperlink" Target="http://codegolf.stackexchange.com/questions/22599/approximate-a-bell-curve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6" Type="http://schemas.openxmlformats.org/officeDocument/2006/relationships/image" Target="../media/image4.jpg"/><Relationship Id="rId5" Type="http://schemas.openxmlformats.org/officeDocument/2006/relationships/hyperlink" Target="https://creativecommons.org/licenses/by-nc-sa/3.0/" TargetMode="External"/><Relationship Id="rId4" Type="http://schemas.openxmlformats.org/officeDocument/2006/relationships/hyperlink" Target="https://flatworldknowledge.lardbucket.org/books/geographic-information-system-basics/s10-01-descriptions-and-summaries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5" Type="http://schemas.openxmlformats.org/officeDocument/2006/relationships/hyperlink" Target="https://psychpracticemd.blogspot.com/2013/10/statistically-writing-normal.html" TargetMode="Externa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CBCCD-CEC0-8B6C-9FFD-8C7D498BC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9715" y="2439535"/>
            <a:ext cx="10428514" cy="1185408"/>
          </a:xfrm>
        </p:spPr>
        <p:txBody>
          <a:bodyPr>
            <a:normAutofit fontScale="90000"/>
          </a:bodyPr>
          <a:lstStyle/>
          <a:p>
            <a:r>
              <a:rPr lang="en-US" dirty="0"/>
              <a:t>Operational Elements of Statistics</a:t>
            </a:r>
          </a:p>
        </p:txBody>
      </p:sp>
    </p:spTree>
    <p:extLst>
      <p:ext uri="{BB962C8B-B14F-4D97-AF65-F5344CB8AC3E}">
        <p14:creationId xmlns:p14="http://schemas.microsoft.com/office/powerpoint/2010/main" val="85836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4" name="Rectangle 4"/>
          <p:cNvSpPr>
            <a:spLocks noGrp="1"/>
          </p:cNvSpPr>
          <p:nvPr>
            <p:ph type="title" idx="4294967295"/>
          </p:nvPr>
        </p:nvSpPr>
        <p:spPr>
          <a:xfrm>
            <a:off x="1109862" y="5746595"/>
            <a:ext cx="3189996" cy="480034"/>
          </a:xfrm>
        </p:spPr>
        <p:txBody>
          <a:bodyPr>
            <a:normAutofit/>
          </a:bodyPr>
          <a:lstStyle/>
          <a:p>
            <a:pPr algn="r"/>
            <a:r>
              <a:rPr lang="en-US" sz="1600" dirty="0"/>
              <a:t>MODULE 5: </a:t>
            </a:r>
            <a:r>
              <a:rPr lang="en-US" sz="1600" dirty="0" err="1"/>
              <a:t>Statitical</a:t>
            </a:r>
            <a:r>
              <a:rPr lang="en-US" sz="1600" dirty="0"/>
              <a:t> Thinking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347200" y="6369050"/>
            <a:ext cx="2844800" cy="365125"/>
          </a:xfrm>
        </p:spPr>
        <p:txBody>
          <a:bodyPr/>
          <a:lstStyle/>
          <a:p>
            <a:fld id="{9F1D1440-AE8E-4AF2-99A3-ACAFC4D742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Block Arc 5">
            <a:extLst>
              <a:ext uri="{FF2B5EF4-FFF2-40B4-BE49-F238E27FC236}">
                <a16:creationId xmlns:a16="http://schemas.microsoft.com/office/drawing/2014/main" id="{3F56015A-0726-B946-17E9-0728BDF06C82}"/>
              </a:ext>
            </a:extLst>
          </p:cNvPr>
          <p:cNvSpPr/>
          <p:nvPr/>
        </p:nvSpPr>
        <p:spPr>
          <a:xfrm rot="17171184">
            <a:off x="5949046" y="1323197"/>
            <a:ext cx="2171699" cy="3331028"/>
          </a:xfrm>
          <a:prstGeom prst="blockArc">
            <a:avLst>
              <a:gd name="adj1" fmla="val 10800000"/>
              <a:gd name="adj2" fmla="val 15679680"/>
              <a:gd name="adj3" fmla="val 55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1" name="Picture 10" descr="A blue cone shaped object&#10;&#10;Description automatically generated with low confidence">
            <a:extLst>
              <a:ext uri="{FF2B5EF4-FFF2-40B4-BE49-F238E27FC236}">
                <a16:creationId xmlns:a16="http://schemas.microsoft.com/office/drawing/2014/main" id="{2C138E38-4B5C-7ECE-DCE5-8DCB6D23E8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349138" y="685802"/>
            <a:ext cx="6096000" cy="3810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6BBA64B-E152-C841-DE38-8DA59A1233B2}"/>
              </a:ext>
            </a:extLst>
          </p:cNvPr>
          <p:cNvSpPr txBox="1"/>
          <p:nvPr/>
        </p:nvSpPr>
        <p:spPr>
          <a:xfrm>
            <a:off x="3198000" y="5484000"/>
            <a:ext cx="6096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5" tooltip="http://codegolf.stackexchange.com/questions/22599/approximate-a-bell-curve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6" tooltip="https://creativecommons.org/licenses/by-sa/3.0/"/>
              </a:rPr>
              <a:t>CC BY-SA</a:t>
            </a:r>
            <a:endParaRPr lang="en-US" sz="90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F6D15F1-889F-8601-2CAE-6F34F32359F5}"/>
              </a:ext>
            </a:extLst>
          </p:cNvPr>
          <p:cNvCxnSpPr/>
          <p:nvPr/>
        </p:nvCxnSpPr>
        <p:spPr>
          <a:xfrm>
            <a:off x="555761" y="4633784"/>
            <a:ext cx="748819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09345752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4" name="Rectangle 4"/>
          <p:cNvSpPr>
            <a:spLocks noGrp="1"/>
          </p:cNvSpPr>
          <p:nvPr>
            <p:ph type="title" idx="4294967295"/>
          </p:nvPr>
        </p:nvSpPr>
        <p:spPr>
          <a:xfrm>
            <a:off x="688376" y="9605"/>
            <a:ext cx="6376085" cy="1275158"/>
          </a:xfrm>
        </p:spPr>
        <p:txBody>
          <a:bodyPr>
            <a:noAutofit/>
          </a:bodyPr>
          <a:lstStyle/>
          <a:p>
            <a:pPr algn="r"/>
            <a:r>
              <a:rPr lang="en-US" dirty="0"/>
              <a:t>Depiction of a Data 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347200" y="6369050"/>
            <a:ext cx="2844800" cy="365125"/>
          </a:xfrm>
        </p:spPr>
        <p:txBody>
          <a:bodyPr/>
          <a:lstStyle/>
          <a:p>
            <a:fld id="{9F1D1440-AE8E-4AF2-99A3-ACAFC4D742B8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" name="Picture 2" descr="A diagram of a normal distribution&#10;&#10;Description automatically generated with medium confidence">
            <a:extLst>
              <a:ext uri="{FF2B5EF4-FFF2-40B4-BE49-F238E27FC236}">
                <a16:creationId xmlns:a16="http://schemas.microsoft.com/office/drawing/2014/main" id="{717025C0-E23F-EACA-E0D3-A0FAAECA7E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116999" y="901703"/>
            <a:ext cx="6496050" cy="3733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014008-0AEB-FCD6-BE6B-1FB179ECF7FD}"/>
              </a:ext>
            </a:extLst>
          </p:cNvPr>
          <p:cNvSpPr txBox="1"/>
          <p:nvPr/>
        </p:nvSpPr>
        <p:spPr>
          <a:xfrm>
            <a:off x="5825310" y="6138218"/>
            <a:ext cx="32809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5" tooltip="https://courses.lumenlearning.com/introstats1/chapter/the-standard-normal-distribution/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6" tooltip="https://creativecommons.org/licenses/by/3.0/"/>
              </a:rPr>
              <a:t>CC BY</a:t>
            </a:r>
            <a:endParaRPr lang="en-US" sz="900" dirty="0"/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FCB739A1-FD91-4548-C33D-3B2C160821ED}"/>
              </a:ext>
            </a:extLst>
          </p:cNvPr>
          <p:cNvSpPr/>
          <p:nvPr/>
        </p:nvSpPr>
        <p:spPr>
          <a:xfrm rot="16200000">
            <a:off x="4013716" y="4124926"/>
            <a:ext cx="307200" cy="1328352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3B88AFCF-0E93-0C4E-711E-676C836D4337}"/>
              </a:ext>
            </a:extLst>
          </p:cNvPr>
          <p:cNvSpPr/>
          <p:nvPr/>
        </p:nvSpPr>
        <p:spPr>
          <a:xfrm rot="16200000">
            <a:off x="4025045" y="3860109"/>
            <a:ext cx="307199" cy="2772033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3C2FE510-A3C8-6166-E598-11FDA92210B8}"/>
              </a:ext>
            </a:extLst>
          </p:cNvPr>
          <p:cNvSpPr/>
          <p:nvPr/>
        </p:nvSpPr>
        <p:spPr>
          <a:xfrm rot="16200000">
            <a:off x="4022127" y="3826473"/>
            <a:ext cx="370703" cy="4015948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117A94A-497A-1028-699C-127ABDE4EB64}"/>
              </a:ext>
            </a:extLst>
          </p:cNvPr>
          <p:cNvCxnSpPr>
            <a:cxnSpLocks/>
          </p:cNvCxnSpPr>
          <p:nvPr/>
        </p:nvCxnSpPr>
        <p:spPr>
          <a:xfrm flipV="1">
            <a:off x="2792627" y="2669059"/>
            <a:ext cx="0" cy="22736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A696DEE-86B0-8203-4FF5-0687A8250D3A}"/>
              </a:ext>
            </a:extLst>
          </p:cNvPr>
          <p:cNvCxnSpPr>
            <a:cxnSpLocks/>
          </p:cNvCxnSpPr>
          <p:nvPr/>
        </p:nvCxnSpPr>
        <p:spPr>
          <a:xfrm flipV="1">
            <a:off x="5564659" y="2768603"/>
            <a:ext cx="0" cy="22736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A4E3539-52BC-6737-959D-5FA750326726}"/>
              </a:ext>
            </a:extLst>
          </p:cNvPr>
          <p:cNvCxnSpPr>
            <a:cxnSpLocks/>
          </p:cNvCxnSpPr>
          <p:nvPr/>
        </p:nvCxnSpPr>
        <p:spPr>
          <a:xfrm flipV="1">
            <a:off x="2199503" y="3216875"/>
            <a:ext cx="0" cy="22736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A223297-2B98-5B91-B096-E0EB02B9AE56}"/>
              </a:ext>
            </a:extLst>
          </p:cNvPr>
          <p:cNvCxnSpPr>
            <a:cxnSpLocks/>
          </p:cNvCxnSpPr>
          <p:nvPr/>
        </p:nvCxnSpPr>
        <p:spPr>
          <a:xfrm flipV="1">
            <a:off x="6198974" y="3216875"/>
            <a:ext cx="0" cy="22736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D878C783-F335-7175-D9C4-1CE8D08E6E54}"/>
              </a:ext>
            </a:extLst>
          </p:cNvPr>
          <p:cNvSpPr txBox="1"/>
          <p:nvPr/>
        </p:nvSpPr>
        <p:spPr>
          <a:xfrm>
            <a:off x="2077993" y="2810132"/>
            <a:ext cx="518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4F282D5-F0C0-A4E7-C409-A31966F10056}"/>
              </a:ext>
            </a:extLst>
          </p:cNvPr>
          <p:cNvSpPr txBox="1"/>
          <p:nvPr/>
        </p:nvSpPr>
        <p:spPr>
          <a:xfrm>
            <a:off x="5955960" y="2810132"/>
            <a:ext cx="518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F238FD4-70C1-634C-361A-DEF4ADF9AF14}"/>
              </a:ext>
            </a:extLst>
          </p:cNvPr>
          <p:cNvSpPr txBox="1"/>
          <p:nvPr/>
        </p:nvSpPr>
        <p:spPr>
          <a:xfrm>
            <a:off x="5339793" y="2311405"/>
            <a:ext cx="518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824CF6-7184-B56E-2B5E-72CB6A989D63}"/>
              </a:ext>
            </a:extLst>
          </p:cNvPr>
          <p:cNvSpPr txBox="1"/>
          <p:nvPr/>
        </p:nvSpPr>
        <p:spPr>
          <a:xfrm>
            <a:off x="3105661" y="1706946"/>
            <a:ext cx="518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69F5751-524B-1626-933D-6A1552A7AF1B}"/>
              </a:ext>
            </a:extLst>
          </p:cNvPr>
          <p:cNvSpPr txBox="1"/>
          <p:nvPr/>
        </p:nvSpPr>
        <p:spPr>
          <a:xfrm>
            <a:off x="4820810" y="1706946"/>
            <a:ext cx="518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67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5FC71DB-E9C3-4FCF-5F4C-D69A417EF077}"/>
              </a:ext>
            </a:extLst>
          </p:cNvPr>
          <p:cNvSpPr txBox="1"/>
          <p:nvPr/>
        </p:nvSpPr>
        <p:spPr>
          <a:xfrm>
            <a:off x="2533135" y="2299727"/>
            <a:ext cx="518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85278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347200" y="6369050"/>
            <a:ext cx="2844800" cy="365125"/>
          </a:xfrm>
        </p:spPr>
        <p:txBody>
          <a:bodyPr/>
          <a:lstStyle/>
          <a:p>
            <a:fld id="{9F1D1440-AE8E-4AF2-99A3-ACAFC4D742B8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9" name="Picture 18" descr="A blue cone shaped object&#10;&#10;Description automatically generated with low confidence">
            <a:extLst>
              <a:ext uri="{FF2B5EF4-FFF2-40B4-BE49-F238E27FC236}">
                <a16:creationId xmlns:a16="http://schemas.microsoft.com/office/drawing/2014/main" id="{888756C2-FC7D-0907-EC95-8606B2BC93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349138" y="685802"/>
            <a:ext cx="6096000" cy="3810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440F794-27C5-F026-1AA9-8A1D98AD964F}"/>
              </a:ext>
            </a:extLst>
          </p:cNvPr>
          <p:cNvSpPr txBox="1"/>
          <p:nvPr/>
        </p:nvSpPr>
        <p:spPr>
          <a:xfrm>
            <a:off x="5207554" y="6172198"/>
            <a:ext cx="32559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5" tooltip="http://codegolf.stackexchange.com/questions/22599/approximate-a-bell-curve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6" tooltip="https://creativecommons.org/licenses/by-sa/3.0/"/>
              </a:rPr>
              <a:t>CC BY-SA</a:t>
            </a:r>
            <a:endParaRPr lang="en-US" sz="9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8ACE631-5CA1-14FC-7513-02B8433E75A2}"/>
              </a:ext>
            </a:extLst>
          </p:cNvPr>
          <p:cNvCxnSpPr/>
          <p:nvPr/>
        </p:nvCxnSpPr>
        <p:spPr>
          <a:xfrm>
            <a:off x="555761" y="4633784"/>
            <a:ext cx="748819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5FBEA50-F0A0-5B7A-A4FE-C147519EFBC9}"/>
              </a:ext>
            </a:extLst>
          </p:cNvPr>
          <p:cNvCxnSpPr>
            <a:cxnSpLocks/>
          </p:cNvCxnSpPr>
          <p:nvPr/>
        </p:nvCxnSpPr>
        <p:spPr>
          <a:xfrm>
            <a:off x="1349138" y="4633784"/>
            <a:ext cx="0" cy="5123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39EB9CE-E7B7-C505-5250-DC8EF6F9AFC3}"/>
              </a:ext>
            </a:extLst>
          </p:cNvPr>
          <p:cNvCxnSpPr>
            <a:cxnSpLocks/>
          </p:cNvCxnSpPr>
          <p:nvPr/>
        </p:nvCxnSpPr>
        <p:spPr>
          <a:xfrm>
            <a:off x="7519566" y="4654043"/>
            <a:ext cx="0" cy="5123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815FE37-D1D0-8E68-09D3-B200654F151D}"/>
              </a:ext>
            </a:extLst>
          </p:cNvPr>
          <p:cNvCxnSpPr>
            <a:cxnSpLocks/>
          </p:cNvCxnSpPr>
          <p:nvPr/>
        </p:nvCxnSpPr>
        <p:spPr>
          <a:xfrm>
            <a:off x="4531817" y="4633784"/>
            <a:ext cx="0" cy="5123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DC7CF9B-05A4-F3A9-CC7D-7D5EEA3836B2}"/>
              </a:ext>
            </a:extLst>
          </p:cNvPr>
          <p:cNvSpPr txBox="1"/>
          <p:nvPr/>
        </p:nvSpPr>
        <p:spPr>
          <a:xfrm flipH="1">
            <a:off x="4139253" y="5218325"/>
            <a:ext cx="961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5502933-16E9-238C-A023-404451529B57}"/>
              </a:ext>
            </a:extLst>
          </p:cNvPr>
          <p:cNvSpPr txBox="1"/>
          <p:nvPr/>
        </p:nvSpPr>
        <p:spPr>
          <a:xfrm flipH="1">
            <a:off x="995560" y="5218325"/>
            <a:ext cx="961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Lowest Score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9B243E4-0AE0-B859-905F-949A120B68C6}"/>
              </a:ext>
            </a:extLst>
          </p:cNvPr>
          <p:cNvSpPr txBox="1"/>
          <p:nvPr/>
        </p:nvSpPr>
        <p:spPr>
          <a:xfrm flipH="1">
            <a:off x="7145081" y="5218324"/>
            <a:ext cx="961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Higets</a:t>
            </a:r>
            <a:r>
              <a:rPr lang="en-US" dirty="0"/>
              <a:t> Score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719248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39468"/>
            <a:ext cx="10515600" cy="714080"/>
          </a:xfrm>
        </p:spPr>
        <p:txBody>
          <a:bodyPr>
            <a:normAutofit/>
          </a:bodyPr>
          <a:lstStyle/>
          <a:p>
            <a:r>
              <a:rPr lang="en-US" sz="4400" dirty="0"/>
              <a:t>Operational Elements of Statistics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544F06-08CC-4DFB-ABAE-F7A5BA303A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 baseline="0">
                <a:solidFill>
                  <a:srgbClr val="0044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6FE863-189A-6C04-183E-BE9A4BCCBE0D}"/>
              </a:ext>
            </a:extLst>
          </p:cNvPr>
          <p:cNvSpPr txBox="1"/>
          <p:nvPr/>
        </p:nvSpPr>
        <p:spPr>
          <a:xfrm>
            <a:off x="8266112" y="6423496"/>
            <a:ext cx="83343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4" tooltip="https://flatworldknowledge.lardbucket.org/books/geographic-information-system-basics/s10-01-descriptions-and-summaries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5" tooltip="https://creativecommons.org/licenses/by-nc-sa/3.0/"/>
              </a:rPr>
              <a:t>CC BY-SA-NC</a:t>
            </a:r>
            <a:endParaRPr lang="en-US" sz="90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7F6180A-B20F-D4D6-B703-ED298BC7BAFA}"/>
              </a:ext>
            </a:extLst>
          </p:cNvPr>
          <p:cNvGrpSpPr/>
          <p:nvPr/>
        </p:nvGrpSpPr>
        <p:grpSpPr>
          <a:xfrm>
            <a:off x="838200" y="2805985"/>
            <a:ext cx="7556501" cy="3630411"/>
            <a:chOff x="1142999" y="2174041"/>
            <a:chExt cx="7556501" cy="363041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3A9547B-A230-8EE3-FB07-264AA6098C8A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1142999" y="5538691"/>
              <a:ext cx="3421050" cy="26576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Wingdings" panose="05000000000000000000" pitchFamily="2" charset="2"/>
                <a:buChar char="ü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Wingdings" panose="05000000000000000000" pitchFamily="2" charset="2"/>
                <a:buChar char="Ø"/>
                <a:defRPr sz="18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–"/>
                <a:defRPr sz="18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400" dirty="0"/>
                <a:t>1-10 Higher scores Indicate higher Value</a:t>
              </a:r>
            </a:p>
          </p:txBody>
        </p:sp>
        <p:pic>
          <p:nvPicPr>
            <p:cNvPr id="14" name="Picture 13" descr="A picture containing text, font, white, screenshot&#10;&#10;Description automatically generated">
              <a:extLst>
                <a:ext uri="{FF2B5EF4-FFF2-40B4-BE49-F238E27FC236}">
                  <a16:creationId xmlns:a16="http://schemas.microsoft.com/office/drawing/2014/main" id="{5B229B92-B1B5-901C-9970-595BD893175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>
              <a:off x="4113213" y="2174041"/>
              <a:ext cx="4586287" cy="3128962"/>
            </a:xfrm>
            <a:prstGeom prst="rect">
              <a:avLst/>
            </a:prstGeom>
          </p:spPr>
        </p:pic>
        <p:cxnSp>
          <p:nvCxnSpPr>
            <p:cNvPr id="19" name="Connector: Elbow 18">
              <a:extLst>
                <a:ext uri="{FF2B5EF4-FFF2-40B4-BE49-F238E27FC236}">
                  <a16:creationId xmlns:a16="http://schemas.microsoft.com/office/drawing/2014/main" id="{96ADDC48-0A81-B39E-7EF1-9FC8A4897B7C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3035301" y="3276600"/>
              <a:ext cx="1676401" cy="461922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E811BFD-941D-5D24-9C77-C63C203AEC36}"/>
                </a:ext>
              </a:extLst>
            </p:cNvPr>
            <p:cNvSpPr/>
            <p:nvPr/>
          </p:nvSpPr>
          <p:spPr>
            <a:xfrm>
              <a:off x="2578101" y="3078161"/>
              <a:ext cx="457200" cy="39687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id="{8BB18566-D8FF-6267-9045-1C19A6A31519}"/>
              </a:ext>
            </a:extLst>
          </p:cNvPr>
          <p:cNvGraphicFramePr>
            <a:graphicFrameLocks noGrp="1"/>
          </p:cNvGraphicFramePr>
          <p:nvPr/>
        </p:nvGraphicFramePr>
        <p:xfrm>
          <a:off x="5713412" y="1554997"/>
          <a:ext cx="624998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673">
                  <a:extLst>
                    <a:ext uri="{9D8B030D-6E8A-4147-A177-3AD203B41FA5}">
                      <a16:colId xmlns:a16="http://schemas.microsoft.com/office/drawing/2014/main" val="1557582003"/>
                    </a:ext>
                  </a:extLst>
                </a:gridCol>
                <a:gridCol w="5809315">
                  <a:extLst>
                    <a:ext uri="{9D8B030D-6E8A-4147-A177-3AD203B41FA5}">
                      <a16:colId xmlns:a16="http://schemas.microsoft.com/office/drawing/2014/main" val="3743033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Fill In the Table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946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60597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13639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E32C75D-7D4D-7883-8211-A64BB2C9C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17" y="3543073"/>
            <a:ext cx="451485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39468"/>
            <a:ext cx="10515600" cy="714080"/>
          </a:xfrm>
        </p:spPr>
        <p:txBody>
          <a:bodyPr>
            <a:normAutofit/>
          </a:bodyPr>
          <a:lstStyle/>
          <a:p>
            <a:r>
              <a:rPr lang="en-US" sz="4400" dirty="0"/>
              <a:t>Operational Elements of Statistics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544F06-08CC-4DFB-ABAE-F7A5BA303A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 baseline="0">
                <a:solidFill>
                  <a:srgbClr val="0044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3D7D32C9-0A38-D70B-5289-BCB33A17F057}"/>
              </a:ext>
            </a:extLst>
          </p:cNvPr>
          <p:cNvCxnSpPr>
            <a:cxnSpLocks/>
          </p:cNvCxnSpPr>
          <p:nvPr/>
        </p:nvCxnSpPr>
        <p:spPr>
          <a:xfrm rot="16200000" flipV="1">
            <a:off x="1384767" y="3060701"/>
            <a:ext cx="1003300" cy="10033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CB145677-1197-1FCE-BEF5-1C427F55D25B}"/>
              </a:ext>
            </a:extLst>
          </p:cNvPr>
          <p:cNvCxnSpPr>
            <a:cxnSpLocks/>
          </p:cNvCxnSpPr>
          <p:nvPr/>
        </p:nvCxnSpPr>
        <p:spPr>
          <a:xfrm rot="16200000" flipV="1">
            <a:off x="2851382" y="2736142"/>
            <a:ext cx="1003300" cy="10033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F53CDADF-6334-B078-A097-60D96F59C50C}"/>
              </a:ext>
            </a:extLst>
          </p:cNvPr>
          <p:cNvCxnSpPr>
            <a:cxnSpLocks/>
            <a:stCxn id="21" idx="2"/>
          </p:cNvCxnSpPr>
          <p:nvPr/>
        </p:nvCxnSpPr>
        <p:spPr>
          <a:xfrm rot="10800000">
            <a:off x="3765549" y="4730913"/>
            <a:ext cx="771058" cy="829875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9768C967-0D9C-D247-6E7F-4B16E511E857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483570" y="2828217"/>
            <a:ext cx="1149349" cy="6731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9DC293EB-7642-0695-F8C0-9D5832509499}"/>
              </a:ext>
            </a:extLst>
          </p:cNvPr>
          <p:cNvCxnSpPr>
            <a:cxnSpLocks/>
          </p:cNvCxnSpPr>
          <p:nvPr/>
        </p:nvCxnSpPr>
        <p:spPr>
          <a:xfrm rot="16200000" flipV="1">
            <a:off x="5195887" y="4841420"/>
            <a:ext cx="1003300" cy="10033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5C6C8E30-7817-E0BE-5E9E-0D7D5CB76BA7}"/>
              </a:ext>
            </a:extLst>
          </p:cNvPr>
          <p:cNvSpPr/>
          <p:nvPr/>
        </p:nvSpPr>
        <p:spPr>
          <a:xfrm>
            <a:off x="1156167" y="2663823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3FF363F-C408-0120-800B-F7B7451EE6B6}"/>
              </a:ext>
            </a:extLst>
          </p:cNvPr>
          <p:cNvSpPr/>
          <p:nvPr/>
        </p:nvSpPr>
        <p:spPr>
          <a:xfrm>
            <a:off x="2626540" y="2371376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2A72D8A-BFAE-B5BD-5F0E-581F73210C78}"/>
              </a:ext>
            </a:extLst>
          </p:cNvPr>
          <p:cNvSpPr/>
          <p:nvPr/>
        </p:nvSpPr>
        <p:spPr>
          <a:xfrm>
            <a:off x="5212231" y="2216275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1E1CDDA-2A84-A44E-49B6-8BFD5D9B7EAD}"/>
              </a:ext>
            </a:extLst>
          </p:cNvPr>
          <p:cNvSpPr/>
          <p:nvPr/>
        </p:nvSpPr>
        <p:spPr>
          <a:xfrm>
            <a:off x="5965823" y="5819921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5CB8067-A095-914F-6140-E1D2F89F50D7}"/>
              </a:ext>
            </a:extLst>
          </p:cNvPr>
          <p:cNvSpPr/>
          <p:nvPr/>
        </p:nvSpPr>
        <p:spPr>
          <a:xfrm>
            <a:off x="4536607" y="5362348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8509F737-AD62-C621-0CD9-A1AEFCA42B29}"/>
              </a:ext>
            </a:extLst>
          </p:cNvPr>
          <p:cNvGraphicFramePr>
            <a:graphicFrameLocks noGrp="1"/>
          </p:cNvGraphicFramePr>
          <p:nvPr/>
        </p:nvGraphicFramePr>
        <p:xfrm>
          <a:off x="6797207" y="2125272"/>
          <a:ext cx="48387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193">
                  <a:extLst>
                    <a:ext uri="{9D8B030D-6E8A-4147-A177-3AD203B41FA5}">
                      <a16:colId xmlns:a16="http://schemas.microsoft.com/office/drawing/2014/main" val="336384755"/>
                    </a:ext>
                  </a:extLst>
                </a:gridCol>
                <a:gridCol w="4117507">
                  <a:extLst>
                    <a:ext uri="{9D8B030D-6E8A-4147-A177-3AD203B41FA5}">
                      <a16:colId xmlns:a16="http://schemas.microsoft.com/office/drawing/2014/main" val="3941417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059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17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575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28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013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360530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3A9547B-A230-8EE3-FB07-264AA6098C8A}"/>
              </a:ext>
            </a:extLst>
          </p:cNvPr>
          <p:cNvSpPr txBox="1">
            <a:spLocks noChangeArrowheads="1"/>
          </p:cNvSpPr>
          <p:nvPr/>
        </p:nvSpPr>
        <p:spPr>
          <a:xfrm>
            <a:off x="8467256" y="2169333"/>
            <a:ext cx="1498601" cy="2453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bg1"/>
                </a:solidFill>
              </a:rPr>
              <a:t>Fill in the Table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1201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903B64-36F0-C509-BCFF-6E3D4C083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188" y="3369116"/>
            <a:ext cx="3381569" cy="2200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39468"/>
            <a:ext cx="10515600" cy="714080"/>
          </a:xfrm>
        </p:spPr>
        <p:txBody>
          <a:bodyPr>
            <a:normAutofit/>
          </a:bodyPr>
          <a:lstStyle/>
          <a:p>
            <a:r>
              <a:rPr lang="en-US" sz="4400" dirty="0"/>
              <a:t>Operational Elements of Statistics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544F06-08CC-4DFB-ABAE-F7A5BA303A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 baseline="0">
                <a:solidFill>
                  <a:srgbClr val="0044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3D7D32C9-0A38-D70B-5289-BCB33A17F057}"/>
              </a:ext>
            </a:extLst>
          </p:cNvPr>
          <p:cNvCxnSpPr>
            <a:cxnSpLocks/>
          </p:cNvCxnSpPr>
          <p:nvPr/>
        </p:nvCxnSpPr>
        <p:spPr>
          <a:xfrm rot="16200000" flipV="1">
            <a:off x="1542538" y="3207405"/>
            <a:ext cx="1003300" cy="10033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CB145677-1197-1FCE-BEF5-1C427F55D25B}"/>
              </a:ext>
            </a:extLst>
          </p:cNvPr>
          <p:cNvCxnSpPr>
            <a:cxnSpLocks/>
          </p:cNvCxnSpPr>
          <p:nvPr/>
        </p:nvCxnSpPr>
        <p:spPr>
          <a:xfrm rot="16200000" flipV="1">
            <a:off x="2851382" y="2736142"/>
            <a:ext cx="1003300" cy="10033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F53CDADF-6334-B078-A097-60D96F59C50C}"/>
              </a:ext>
            </a:extLst>
          </p:cNvPr>
          <p:cNvCxnSpPr>
            <a:cxnSpLocks/>
          </p:cNvCxnSpPr>
          <p:nvPr/>
        </p:nvCxnSpPr>
        <p:spPr>
          <a:xfrm flipV="1">
            <a:off x="3083740" y="4531388"/>
            <a:ext cx="953188" cy="934692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9768C967-0D9C-D247-6E7F-4B16E511E857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317768" y="2870855"/>
            <a:ext cx="1149349" cy="6731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9DC293EB-7642-0695-F8C0-9D5832509499}"/>
              </a:ext>
            </a:extLst>
          </p:cNvPr>
          <p:cNvCxnSpPr>
            <a:cxnSpLocks/>
            <a:stCxn id="20" idx="2"/>
          </p:cNvCxnSpPr>
          <p:nvPr/>
        </p:nvCxnSpPr>
        <p:spPr>
          <a:xfrm rot="10800000">
            <a:off x="4387615" y="5318274"/>
            <a:ext cx="1578208" cy="700087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5C6C8E30-7817-E0BE-5E9E-0D7D5CB76BA7}"/>
              </a:ext>
            </a:extLst>
          </p:cNvPr>
          <p:cNvSpPr/>
          <p:nvPr/>
        </p:nvSpPr>
        <p:spPr>
          <a:xfrm>
            <a:off x="1313938" y="2785716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3FF363F-C408-0120-800B-F7B7451EE6B6}"/>
              </a:ext>
            </a:extLst>
          </p:cNvPr>
          <p:cNvSpPr/>
          <p:nvPr/>
        </p:nvSpPr>
        <p:spPr>
          <a:xfrm>
            <a:off x="2626540" y="2371376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2A72D8A-BFAE-B5BD-5F0E-581F73210C78}"/>
              </a:ext>
            </a:extLst>
          </p:cNvPr>
          <p:cNvSpPr/>
          <p:nvPr/>
        </p:nvSpPr>
        <p:spPr>
          <a:xfrm>
            <a:off x="4993807" y="2179093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1E1CDDA-2A84-A44E-49B6-8BFD5D9B7EAD}"/>
              </a:ext>
            </a:extLst>
          </p:cNvPr>
          <p:cNvSpPr/>
          <p:nvPr/>
        </p:nvSpPr>
        <p:spPr>
          <a:xfrm>
            <a:off x="5965823" y="5819921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5CB8067-A095-914F-6140-E1D2F89F50D7}"/>
              </a:ext>
            </a:extLst>
          </p:cNvPr>
          <p:cNvSpPr/>
          <p:nvPr/>
        </p:nvSpPr>
        <p:spPr>
          <a:xfrm>
            <a:off x="2717980" y="5267641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8509F737-AD62-C621-0CD9-A1AEFCA42B29}"/>
              </a:ext>
            </a:extLst>
          </p:cNvPr>
          <p:cNvGraphicFramePr>
            <a:graphicFrameLocks noGrp="1"/>
          </p:cNvGraphicFramePr>
          <p:nvPr/>
        </p:nvGraphicFramePr>
        <p:xfrm>
          <a:off x="6797207" y="2125272"/>
          <a:ext cx="48387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193">
                  <a:extLst>
                    <a:ext uri="{9D8B030D-6E8A-4147-A177-3AD203B41FA5}">
                      <a16:colId xmlns:a16="http://schemas.microsoft.com/office/drawing/2014/main" val="336384755"/>
                    </a:ext>
                  </a:extLst>
                </a:gridCol>
                <a:gridCol w="4117507">
                  <a:extLst>
                    <a:ext uri="{9D8B030D-6E8A-4147-A177-3AD203B41FA5}">
                      <a16:colId xmlns:a16="http://schemas.microsoft.com/office/drawing/2014/main" val="3941417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059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17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575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28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013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360530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3A9547B-A230-8EE3-FB07-264AA6098C8A}"/>
              </a:ext>
            </a:extLst>
          </p:cNvPr>
          <p:cNvSpPr txBox="1">
            <a:spLocks noChangeArrowheads="1"/>
          </p:cNvSpPr>
          <p:nvPr/>
        </p:nvSpPr>
        <p:spPr>
          <a:xfrm>
            <a:off x="8467256" y="2169333"/>
            <a:ext cx="1498601" cy="2453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bg1"/>
                </a:solidFill>
              </a:rPr>
              <a:t>Fill in the Table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3714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39468"/>
            <a:ext cx="10515600" cy="714080"/>
          </a:xfrm>
        </p:spPr>
        <p:txBody>
          <a:bodyPr>
            <a:normAutofit/>
          </a:bodyPr>
          <a:lstStyle/>
          <a:p>
            <a:r>
              <a:rPr lang="en-US" sz="4400" dirty="0"/>
              <a:t>Operational Elements of Statistics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544F06-08CC-4DFB-ABAE-F7A5BA303A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 baseline="0">
                <a:solidFill>
                  <a:srgbClr val="0044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3D7D32C9-0A38-D70B-5289-BCB33A17F057}"/>
              </a:ext>
            </a:extLst>
          </p:cNvPr>
          <p:cNvCxnSpPr>
            <a:cxnSpLocks/>
          </p:cNvCxnSpPr>
          <p:nvPr/>
        </p:nvCxnSpPr>
        <p:spPr>
          <a:xfrm rot="16200000" flipV="1">
            <a:off x="1648525" y="3134670"/>
            <a:ext cx="1003300" cy="10033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CB145677-1197-1FCE-BEF5-1C427F55D25B}"/>
              </a:ext>
            </a:extLst>
          </p:cNvPr>
          <p:cNvCxnSpPr>
            <a:cxnSpLocks/>
          </p:cNvCxnSpPr>
          <p:nvPr/>
        </p:nvCxnSpPr>
        <p:spPr>
          <a:xfrm rot="16200000" flipV="1">
            <a:off x="2787489" y="2800035"/>
            <a:ext cx="1349940" cy="1222154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9768C967-0D9C-D247-6E7F-4B16E511E857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209893" y="3048297"/>
            <a:ext cx="1547877" cy="63147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5C6C8E30-7817-E0BE-5E9E-0D7D5CB76BA7}"/>
              </a:ext>
            </a:extLst>
          </p:cNvPr>
          <p:cNvSpPr/>
          <p:nvPr/>
        </p:nvSpPr>
        <p:spPr>
          <a:xfrm>
            <a:off x="1419925" y="2791424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3FF363F-C408-0120-800B-F7B7451EE6B6}"/>
              </a:ext>
            </a:extLst>
          </p:cNvPr>
          <p:cNvSpPr/>
          <p:nvPr/>
        </p:nvSpPr>
        <p:spPr>
          <a:xfrm>
            <a:off x="2626540" y="2371376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2A72D8A-BFAE-B5BD-5F0E-581F73210C78}"/>
              </a:ext>
            </a:extLst>
          </p:cNvPr>
          <p:cNvSpPr/>
          <p:nvPr/>
        </p:nvSpPr>
        <p:spPr>
          <a:xfrm>
            <a:off x="5100011" y="2216275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8509F737-AD62-C621-0CD9-A1AEFCA42B29}"/>
              </a:ext>
            </a:extLst>
          </p:cNvPr>
          <p:cNvGraphicFramePr>
            <a:graphicFrameLocks noGrp="1"/>
          </p:cNvGraphicFramePr>
          <p:nvPr/>
        </p:nvGraphicFramePr>
        <p:xfrm>
          <a:off x="6797207" y="2125272"/>
          <a:ext cx="48387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193">
                  <a:extLst>
                    <a:ext uri="{9D8B030D-6E8A-4147-A177-3AD203B41FA5}">
                      <a16:colId xmlns:a16="http://schemas.microsoft.com/office/drawing/2014/main" val="336384755"/>
                    </a:ext>
                  </a:extLst>
                </a:gridCol>
                <a:gridCol w="4117507">
                  <a:extLst>
                    <a:ext uri="{9D8B030D-6E8A-4147-A177-3AD203B41FA5}">
                      <a16:colId xmlns:a16="http://schemas.microsoft.com/office/drawing/2014/main" val="3941417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059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17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575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28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013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360530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3A9547B-A230-8EE3-FB07-264AA6098C8A}"/>
              </a:ext>
            </a:extLst>
          </p:cNvPr>
          <p:cNvSpPr txBox="1">
            <a:spLocks noChangeArrowheads="1"/>
          </p:cNvSpPr>
          <p:nvPr/>
        </p:nvSpPr>
        <p:spPr>
          <a:xfrm>
            <a:off x="8467256" y="2169333"/>
            <a:ext cx="1498601" cy="2453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bg1"/>
                </a:solidFill>
              </a:rPr>
              <a:t>Fill in the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C49FEF-8F89-A124-6B4D-A54FD37E94EF}"/>
              </a:ext>
            </a:extLst>
          </p:cNvPr>
          <p:cNvSpPr txBox="1"/>
          <p:nvPr/>
        </p:nvSpPr>
        <p:spPr>
          <a:xfrm>
            <a:off x="2353165" y="3979522"/>
            <a:ext cx="52197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Y = </a:t>
            </a:r>
            <a:r>
              <a:rPr lang="en-US" sz="6600" dirty="0" err="1"/>
              <a:t>bX</a:t>
            </a:r>
            <a:r>
              <a:rPr lang="en-US" sz="6600" dirty="0"/>
              <a:t> = a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8A8ED38D-365A-C712-F951-19020B7DE26C}"/>
              </a:ext>
            </a:extLst>
          </p:cNvPr>
          <p:cNvCxnSpPr>
            <a:cxnSpLocks/>
          </p:cNvCxnSpPr>
          <p:nvPr/>
        </p:nvCxnSpPr>
        <p:spPr>
          <a:xfrm rot="10800000">
            <a:off x="6467240" y="4595604"/>
            <a:ext cx="1000361" cy="641194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AFF28B67-673A-253D-375B-795269B4A03F}"/>
              </a:ext>
            </a:extLst>
          </p:cNvPr>
          <p:cNvSpPr/>
          <p:nvPr/>
        </p:nvSpPr>
        <p:spPr>
          <a:xfrm>
            <a:off x="7467601" y="5025158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8578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39468"/>
            <a:ext cx="10515600" cy="714080"/>
          </a:xfrm>
        </p:spPr>
        <p:txBody>
          <a:bodyPr>
            <a:normAutofit/>
          </a:bodyPr>
          <a:lstStyle/>
          <a:p>
            <a:r>
              <a:rPr lang="en-US" sz="4400" dirty="0"/>
              <a:t>Operational Elements of Statistics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544F06-08CC-4DFB-ABAE-F7A5BA303A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 baseline="0">
                <a:solidFill>
                  <a:srgbClr val="0044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6FF677C-B7BC-51C3-BD97-57DF0CF5F0B1}"/>
              </a:ext>
            </a:extLst>
          </p:cNvPr>
          <p:cNvGrpSpPr/>
          <p:nvPr/>
        </p:nvGrpSpPr>
        <p:grpSpPr>
          <a:xfrm>
            <a:off x="1587500" y="2397122"/>
            <a:ext cx="4866807" cy="3687669"/>
            <a:chOff x="2247900" y="2320922"/>
            <a:chExt cx="4866807" cy="3687669"/>
          </a:xfrm>
        </p:grpSpPr>
        <p:pic>
          <p:nvPicPr>
            <p:cNvPr id="17" name="Picture 16" descr="A picture containing font, line, number, text&#10;&#10;Description automatically generated">
              <a:extLst>
                <a:ext uri="{FF2B5EF4-FFF2-40B4-BE49-F238E27FC236}">
                  <a16:creationId xmlns:a16="http://schemas.microsoft.com/office/drawing/2014/main" id="{9FB514B7-A14C-9170-AC4B-C4D039D552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>
              <a:off x="3029886" y="3159900"/>
              <a:ext cx="3693828" cy="1818500"/>
            </a:xfrm>
            <a:prstGeom prst="rect">
              <a:avLst/>
            </a:prstGeom>
          </p:spPr>
        </p:pic>
        <p:cxnSp>
          <p:nvCxnSpPr>
            <p:cNvPr id="5" name="Connector: Elbow 4">
              <a:extLst>
                <a:ext uri="{FF2B5EF4-FFF2-40B4-BE49-F238E27FC236}">
                  <a16:creationId xmlns:a16="http://schemas.microsoft.com/office/drawing/2014/main" id="{3D7D32C9-0A38-D70B-5289-BCB33A17F057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2247900" y="2895600"/>
              <a:ext cx="1003300" cy="100330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or: Elbow 6">
              <a:extLst>
                <a:ext uri="{FF2B5EF4-FFF2-40B4-BE49-F238E27FC236}">
                  <a16:creationId xmlns:a16="http://schemas.microsoft.com/office/drawing/2014/main" id="{CB145677-1197-1FCE-BEF5-1C427F55D25B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3531536" y="2393949"/>
              <a:ext cx="1003300" cy="100330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or: Elbow 7">
              <a:extLst>
                <a:ext uri="{FF2B5EF4-FFF2-40B4-BE49-F238E27FC236}">
                  <a16:creationId xmlns:a16="http://schemas.microsoft.com/office/drawing/2014/main" id="{F53CDADF-6334-B078-A097-60D96F59C50C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5068063" y="5172088"/>
              <a:ext cx="1267540" cy="405465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or: Elbow 8">
              <a:extLst>
                <a:ext uri="{FF2B5EF4-FFF2-40B4-BE49-F238E27FC236}">
                  <a16:creationId xmlns:a16="http://schemas.microsoft.com/office/drawing/2014/main" id="{9768C967-0D9C-D247-6E7F-4B16E511E857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4993340" y="2559047"/>
              <a:ext cx="1149349" cy="67310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or: Elbow 10">
              <a:extLst>
                <a:ext uri="{FF2B5EF4-FFF2-40B4-BE49-F238E27FC236}">
                  <a16:creationId xmlns:a16="http://schemas.microsoft.com/office/drawing/2014/main" id="{9DC293EB-7642-0695-F8C0-9D5832509499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6111407" y="3943349"/>
              <a:ext cx="1003300" cy="100330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5C6C8E30-7817-E0BE-5E9E-0D7D5CB76BA7}"/>
              </a:ext>
            </a:extLst>
          </p:cNvPr>
          <p:cNvSpPr/>
          <p:nvPr/>
        </p:nvSpPr>
        <p:spPr>
          <a:xfrm>
            <a:off x="1333500" y="2397122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3FF363F-C408-0120-800B-F7B7451EE6B6}"/>
              </a:ext>
            </a:extLst>
          </p:cNvPr>
          <p:cNvSpPr/>
          <p:nvPr/>
        </p:nvSpPr>
        <p:spPr>
          <a:xfrm>
            <a:off x="2642535" y="1888733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2A72D8A-BFAE-B5BD-5F0E-581F73210C78}"/>
              </a:ext>
            </a:extLst>
          </p:cNvPr>
          <p:cNvSpPr/>
          <p:nvPr/>
        </p:nvSpPr>
        <p:spPr>
          <a:xfrm>
            <a:off x="4993807" y="1888733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1E1CDDA-2A84-A44E-49B6-8BFD5D9B7EAD}"/>
              </a:ext>
            </a:extLst>
          </p:cNvPr>
          <p:cNvSpPr/>
          <p:nvPr/>
        </p:nvSpPr>
        <p:spPr>
          <a:xfrm>
            <a:off x="6225707" y="5054600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5CB8067-A095-914F-6140-E1D2F89F50D7}"/>
              </a:ext>
            </a:extLst>
          </p:cNvPr>
          <p:cNvSpPr/>
          <p:nvPr/>
        </p:nvSpPr>
        <p:spPr>
          <a:xfrm>
            <a:off x="5015565" y="6074712"/>
            <a:ext cx="457200" cy="3968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8509F737-AD62-C621-0CD9-A1AEFCA42B29}"/>
              </a:ext>
            </a:extLst>
          </p:cNvPr>
          <p:cNvGraphicFramePr>
            <a:graphicFrameLocks noGrp="1"/>
          </p:cNvGraphicFramePr>
          <p:nvPr/>
        </p:nvGraphicFramePr>
        <p:xfrm>
          <a:off x="6797207" y="2125272"/>
          <a:ext cx="48387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193">
                  <a:extLst>
                    <a:ext uri="{9D8B030D-6E8A-4147-A177-3AD203B41FA5}">
                      <a16:colId xmlns:a16="http://schemas.microsoft.com/office/drawing/2014/main" val="336384755"/>
                    </a:ext>
                  </a:extLst>
                </a:gridCol>
                <a:gridCol w="4117507">
                  <a:extLst>
                    <a:ext uri="{9D8B030D-6E8A-4147-A177-3AD203B41FA5}">
                      <a16:colId xmlns:a16="http://schemas.microsoft.com/office/drawing/2014/main" val="3941417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059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17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575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28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013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360530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3A9547B-A230-8EE3-FB07-264AA6098C8A}"/>
              </a:ext>
            </a:extLst>
          </p:cNvPr>
          <p:cNvSpPr txBox="1">
            <a:spLocks noChangeArrowheads="1"/>
          </p:cNvSpPr>
          <p:nvPr/>
        </p:nvSpPr>
        <p:spPr>
          <a:xfrm>
            <a:off x="8467256" y="2169333"/>
            <a:ext cx="1498601" cy="2453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bg1"/>
                </a:solidFill>
              </a:rPr>
              <a:t>Fill in the Table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2415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184</Words>
  <Application>Microsoft Office PowerPoint</Application>
  <PresentationFormat>Widescreen</PresentationFormat>
  <Paragraphs>85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Tahoma</vt:lpstr>
      <vt:lpstr>Office Theme</vt:lpstr>
      <vt:lpstr>Operational Elements of Statistics</vt:lpstr>
      <vt:lpstr>MODULE 5: Statitical Thinking</vt:lpstr>
      <vt:lpstr>Depiction of a Data Set</vt:lpstr>
      <vt:lpstr>PowerPoint Presentation</vt:lpstr>
      <vt:lpstr>Operational Elements of Statistics</vt:lpstr>
      <vt:lpstr>Operational Elements of Statistics</vt:lpstr>
      <vt:lpstr>Operational Elements of Statistics</vt:lpstr>
      <vt:lpstr>Operational Elements of Statistics</vt:lpstr>
      <vt:lpstr>Operational Elements of Statistics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Elements of Statistics</dc:title>
  <dc:creator>David McCullin</dc:creator>
  <cp:lastModifiedBy>David McCullin</cp:lastModifiedBy>
  <cp:revision>1</cp:revision>
  <dcterms:created xsi:type="dcterms:W3CDTF">2024-05-07T21:05:12Z</dcterms:created>
  <dcterms:modified xsi:type="dcterms:W3CDTF">2024-05-07T21:17:59Z</dcterms:modified>
</cp:coreProperties>
</file>