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467" r:id="rId2"/>
    <p:sldId id="2468" r:id="rId3"/>
    <p:sldId id="2466" r:id="rId4"/>
    <p:sldId id="24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cCullin" userId="c3ec8c278c2364c8" providerId="LiveId" clId="{5013A6D6-CA68-40D8-BB7A-9352907BE4C2}"/>
    <pc:docChg chg="custSel modSld">
      <pc:chgData name="David McCullin" userId="c3ec8c278c2364c8" providerId="LiveId" clId="{5013A6D6-CA68-40D8-BB7A-9352907BE4C2}" dt="2024-05-07T21:52:37.644" v="17" actId="20577"/>
      <pc:docMkLst>
        <pc:docMk/>
      </pc:docMkLst>
      <pc:sldChg chg="modSp mod">
        <pc:chgData name="David McCullin" userId="c3ec8c278c2364c8" providerId="LiveId" clId="{5013A6D6-CA68-40D8-BB7A-9352907BE4C2}" dt="2024-05-07T21:52:37.644" v="17" actId="20577"/>
        <pc:sldMkLst>
          <pc:docMk/>
          <pc:sldMk cId="2593812776" sldId="2465"/>
        </pc:sldMkLst>
        <pc:graphicFrameChg chg="modGraphic">
          <ac:chgData name="David McCullin" userId="c3ec8c278c2364c8" providerId="LiveId" clId="{5013A6D6-CA68-40D8-BB7A-9352907BE4C2}" dt="2024-05-07T21:52:37.644" v="17" actId="20577"/>
          <ac:graphicFrameMkLst>
            <pc:docMk/>
            <pc:sldMk cId="2593812776" sldId="2465"/>
            <ac:graphicFrameMk id="4" creationId="{ADB50FF7-126D-257E-6832-33487D7D7EC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C5E7C-C2BD-811A-A375-4170B85D5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2904B-EB17-57A0-B6C7-0577EB8CF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C0DEC-47AF-0A6D-6543-28A63F17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E0795-BB0B-5684-784E-560447E3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4B21A-1F84-896D-B2A6-12CEF9F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E3BE-877B-7FD8-5739-57F16042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C8676-06AF-FAEF-C64F-D0B94CC59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F4FCE-F4BB-6508-DB33-7235CA191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AF4AD-FE34-8D87-D7A2-65C52EA9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CC74D-9F64-75B1-567C-90F65C9C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4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C1FD9-7040-1219-6FA8-88F87566E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E0797-9574-1B03-6AED-3BEB5CE0D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ACE25-9580-1773-0378-37D5147D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43653-2F0A-644B-854B-936AF7C8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87723-E9E0-7100-8DC8-D1799C9F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F9EA6-7A2F-9304-FBBA-D0954586D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EF878-BB3D-E739-8C8A-F68950508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930FB-B309-F29A-F363-7CAFFD31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34A70-9798-27A9-8DC7-6F1EA805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42DD9-50AA-8BF2-D5CA-DD8B6C14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6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EC328-33AB-71EB-12F5-1BE9F2FA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17F7D-0101-3077-380B-1439D66B6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24232-1A44-E20A-9863-28441E7F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8BD97-2676-12E5-2237-ACA6CD7F0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B6115-02EC-9DA0-73EE-F772F2FF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7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54590-BC09-EE1E-6A21-F7B0AF8E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69C87-2D54-54D4-3EDC-4D6419BA9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28B56-E075-1658-6D32-908AC4A51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B4120-7CCE-E98E-7C84-E24F184B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72881-787F-DEA9-D4E4-293FA9F8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415BC-D615-49B2-696C-2E752212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9703A-90B8-18F5-EABD-EB23B8C1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F5B4B-8924-ADDD-6C66-F34151C6E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42BB2-7D0F-BA57-FEF2-1B4EA5159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46616A-C188-F4EA-CAD5-26D63E0FE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B5C3C0-3BCA-3A4A-F953-4A020B43E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04B9B-B067-F2E5-187D-77CE2DE7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B52FD-06BC-3A53-93A2-52614AD39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EF87B-07E0-A3F8-0E0E-BCFC3B38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6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E900-3750-7037-B1FB-5CEEEBB7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E3D3E-CDEE-9041-ADE9-F89A1BF4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E4783-FDDF-DBF5-2EF1-B13D628F7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F282-0915-8E1B-A622-B367BF22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8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B938-6683-D09B-AA88-5486B37D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557B7-871C-91B8-F5CB-60104B6A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74F49-7F08-3A8C-7904-0D6E2A85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1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CF71-DA00-C9B5-AD31-578310B4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A46E8-DC3A-756C-A48B-235F23996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1AB59-347A-17C8-53EC-5EDD78B63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E34BB-4E25-7EA9-99BE-885FF187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16FD9-73B4-3604-7128-0F4DD6E2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AA116-7159-67AA-945C-B4A7506D5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4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ABBD-1500-C8C7-B841-BF5121CD8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CF886F-AE53-92A7-F32F-5052194A2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B2FE2-1B78-39FC-47EF-9C4D9662E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858E3-47B4-6232-AAEC-76ADDF17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21126-42B6-1304-D027-EE62DB77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E197-A746-A324-8FD4-7739182D8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3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C3F5D-2735-79B3-CBD8-D6BA1956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6DAD1-769D-B47D-0970-9191AFDD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7E340-C5F0-7C18-74C0-8DCCBC3C6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51E893-7A92-4F05-953F-9EB419A9382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7BE79-C106-4CB0-0FF0-391684683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E4AE-9BAE-F99F-C1C1-630F8195D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3BF6C5-2CBD-4ECB-89E2-FFB0E40B8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itle 1"/>
          <p:cNvSpPr>
            <a:spLocks noGrp="1"/>
          </p:cNvSpPr>
          <p:nvPr>
            <p:ph type="title"/>
          </p:nvPr>
        </p:nvSpPr>
        <p:spPr>
          <a:xfrm>
            <a:off x="2002659" y="24115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</a:t>
            </a:r>
            <a:br>
              <a:rPr lang="en-US" dirty="0"/>
            </a:br>
            <a:r>
              <a:rPr lang="en-US" dirty="0"/>
              <a:t>Synthesis of Nonstandard Data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6014609" cy="365125"/>
          </a:xfrm>
        </p:spPr>
        <p:txBody>
          <a:bodyPr/>
          <a:lstStyle/>
          <a:p>
            <a:r>
              <a:rPr lang="en-US"/>
              <a:t>MODULE 6: Cost-Benefit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267564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itle 1"/>
          <p:cNvSpPr>
            <a:spLocks noGrp="1"/>
          </p:cNvSpPr>
          <p:nvPr>
            <p:ph type="title"/>
          </p:nvPr>
        </p:nvSpPr>
        <p:spPr>
          <a:xfrm>
            <a:off x="2002659" y="188481"/>
            <a:ext cx="8229600" cy="1039091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</a:t>
            </a:r>
            <a:br>
              <a:rPr lang="en-US" dirty="0"/>
            </a:br>
            <a:r>
              <a:rPr lang="en-US" dirty="0"/>
              <a:t>Synthesis of Nonstandard Data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6014609" cy="365125"/>
          </a:xfrm>
        </p:spPr>
        <p:txBody>
          <a:bodyPr/>
          <a:lstStyle/>
          <a:p>
            <a:r>
              <a:rPr lang="en-US"/>
              <a:t>MODULE 6: Cost-Benefit Analysis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4037AD-BC3E-02C0-1A49-5A4AD813B6D4}"/>
              </a:ext>
            </a:extLst>
          </p:cNvPr>
          <p:cNvSpPr txBox="1">
            <a:spLocks/>
          </p:cNvSpPr>
          <p:nvPr/>
        </p:nvSpPr>
        <p:spPr>
          <a:xfrm>
            <a:off x="2085390" y="1830343"/>
            <a:ext cx="8229600" cy="3629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kern="1200" baseline="0">
                <a:solidFill>
                  <a:srgbClr val="C9263C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Find five sources related to police stops.</a:t>
            </a:r>
          </a:p>
          <a:p>
            <a:pPr algn="l"/>
            <a:r>
              <a:rPr lang="en-US" dirty="0"/>
              <a:t>Synthesize the data from these sources to identify trends.</a:t>
            </a:r>
          </a:p>
          <a:p>
            <a:pPr algn="l"/>
            <a:r>
              <a:rPr lang="en-US" dirty="0"/>
              <a:t>Draw relevant conclusions.</a:t>
            </a:r>
          </a:p>
        </p:txBody>
      </p:sp>
    </p:spTree>
    <p:extLst>
      <p:ext uri="{BB962C8B-B14F-4D97-AF65-F5344CB8AC3E}">
        <p14:creationId xmlns:p14="http://schemas.microsoft.com/office/powerpoint/2010/main" val="111465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Content Placeholder 2"/>
          <p:cNvSpPr>
            <a:spLocks noGrp="1"/>
          </p:cNvSpPr>
          <p:nvPr>
            <p:ph idx="1"/>
          </p:nvPr>
        </p:nvSpPr>
        <p:spPr>
          <a:xfrm>
            <a:off x="2002658" y="1897110"/>
            <a:ext cx="8229600" cy="8460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/>
              <a:t>What are the key components that cause friction during police stops.</a:t>
            </a:r>
          </a:p>
          <a:p>
            <a:pPr lvl="1">
              <a:buNone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79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Synthesis of Nonstandard Data</a:t>
            </a:r>
            <a:br>
              <a:rPr lang="en-US" dirty="0"/>
            </a:br>
            <a:r>
              <a:rPr lang="en-US" dirty="0"/>
              <a:t>Research Question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6014609" cy="365125"/>
          </a:xfrm>
        </p:spPr>
        <p:txBody>
          <a:bodyPr/>
          <a:lstStyle/>
          <a:p>
            <a:r>
              <a:rPr lang="en-US"/>
              <a:t>MODULE 6: Cost-Benefit Analysis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9D88E6D-022D-83A5-4B7D-E13341C93988}"/>
              </a:ext>
            </a:extLst>
          </p:cNvPr>
          <p:cNvSpPr txBox="1">
            <a:spLocks/>
          </p:cNvSpPr>
          <p:nvPr/>
        </p:nvSpPr>
        <p:spPr>
          <a:xfrm>
            <a:off x="2067973" y="3112209"/>
            <a:ext cx="5949294" cy="5715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500"/>
              </a:spcBef>
              <a:spcAft>
                <a:spcPts val="500"/>
              </a:spcAft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200" dirty="0"/>
              <a:t>key components during police stops.</a:t>
            </a:r>
          </a:p>
          <a:p>
            <a:pPr lvl="1">
              <a:buFont typeface="Arial"/>
              <a:buNone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298E2-E157-611A-2A85-81F79C143E94}"/>
              </a:ext>
            </a:extLst>
          </p:cNvPr>
          <p:cNvSpPr txBox="1">
            <a:spLocks/>
          </p:cNvSpPr>
          <p:nvPr/>
        </p:nvSpPr>
        <p:spPr>
          <a:xfrm>
            <a:off x="2025456" y="4173948"/>
            <a:ext cx="6414176" cy="846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C9263C"/>
              </a:buClr>
              <a:buSzPct val="110000"/>
              <a:buFont typeface="Arial" pitchFamily="34" charset="0"/>
              <a:buChar char="•"/>
              <a:defRPr sz="28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500"/>
              </a:spcBef>
              <a:spcAft>
                <a:spcPts val="500"/>
              </a:spcAft>
              <a:buClr>
                <a:srgbClr val="C9263C"/>
              </a:buClr>
              <a:buFont typeface="Arial"/>
              <a:buChar char="–"/>
              <a:defRPr sz="26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SzPct val="75000"/>
              <a:buFont typeface="Courier New" pitchFamily="49" charset="0"/>
              <a:buChar char="o"/>
              <a:defRPr sz="2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200" dirty="0"/>
              <a:t>What cause friction during police stops.</a:t>
            </a:r>
          </a:p>
          <a:p>
            <a:pPr lvl="1">
              <a:buFont typeface="Arial"/>
              <a:buNone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7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Synthesis of Nonstandard Data</a:t>
            </a:r>
            <a:br>
              <a:rPr lang="en-US" dirty="0"/>
            </a:br>
            <a:r>
              <a:rPr lang="en-US" dirty="0"/>
              <a:t>Collection Instrument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6014609" cy="365125"/>
          </a:xfrm>
        </p:spPr>
        <p:txBody>
          <a:bodyPr/>
          <a:lstStyle/>
          <a:p>
            <a:r>
              <a:rPr lang="en-US"/>
              <a:t>MODULE 6: Cost-Benefit Analysis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DB50FF7-126D-257E-6832-33487D7D7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316382"/>
              </p:ext>
            </p:extLst>
          </p:nvPr>
        </p:nvGraphicFramePr>
        <p:xfrm>
          <a:off x="2355825" y="1772920"/>
          <a:ext cx="748035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336">
                  <a:extLst>
                    <a:ext uri="{9D8B030D-6E8A-4147-A177-3AD203B41FA5}">
                      <a16:colId xmlns:a16="http://schemas.microsoft.com/office/drawing/2014/main" val="725966594"/>
                    </a:ext>
                  </a:extLst>
                </a:gridCol>
                <a:gridCol w="1579066">
                  <a:extLst>
                    <a:ext uri="{9D8B030D-6E8A-4147-A177-3AD203B41FA5}">
                      <a16:colId xmlns:a16="http://schemas.microsoft.com/office/drawing/2014/main" val="1708830564"/>
                    </a:ext>
                  </a:extLst>
                </a:gridCol>
                <a:gridCol w="1213759">
                  <a:extLst>
                    <a:ext uri="{9D8B030D-6E8A-4147-A177-3AD203B41FA5}">
                      <a16:colId xmlns:a16="http://schemas.microsoft.com/office/drawing/2014/main" val="2229781364"/>
                    </a:ext>
                  </a:extLst>
                </a:gridCol>
                <a:gridCol w="1227570">
                  <a:extLst>
                    <a:ext uri="{9D8B030D-6E8A-4147-A177-3AD203B41FA5}">
                      <a16:colId xmlns:a16="http://schemas.microsoft.com/office/drawing/2014/main" val="1958922696"/>
                    </a:ext>
                  </a:extLst>
                </a:gridCol>
                <a:gridCol w="1060916">
                  <a:extLst>
                    <a:ext uri="{9D8B030D-6E8A-4147-A177-3AD203B41FA5}">
                      <a16:colId xmlns:a16="http://schemas.microsoft.com/office/drawing/2014/main" val="279301184"/>
                    </a:ext>
                  </a:extLst>
                </a:gridCol>
                <a:gridCol w="1267703">
                  <a:extLst>
                    <a:ext uri="{9D8B030D-6E8A-4147-A177-3AD203B41FA5}">
                      <a16:colId xmlns:a16="http://schemas.microsoft.com/office/drawing/2014/main" val="23185259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Data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 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Friction</a:t>
                      </a:r>
                    </a:p>
                    <a:p>
                      <a:r>
                        <a:rPr lang="en-US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 Escalated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11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Stop,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55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63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9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883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86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1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Exercise Synthesis of Nonstandard Data </vt:lpstr>
      <vt:lpstr>Exercise Synthesis of Nonstandard Data </vt:lpstr>
      <vt:lpstr>Synthesis of Nonstandard Data Research Question</vt:lpstr>
      <vt:lpstr>Synthesis of Nonstandard Data Collection Instrument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Synthesis of Nonstandard Data</dc:title>
  <dc:creator>David McCullin</dc:creator>
  <cp:lastModifiedBy>David McCullin</cp:lastModifiedBy>
  <cp:revision>1</cp:revision>
  <dcterms:created xsi:type="dcterms:W3CDTF">2024-05-07T20:00:09Z</dcterms:created>
  <dcterms:modified xsi:type="dcterms:W3CDTF">2024-05-07T21:52:42Z</dcterms:modified>
</cp:coreProperties>
</file>