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420" r:id="rId3"/>
    <p:sldId id="2461" r:id="rId4"/>
    <p:sldId id="2459" r:id="rId5"/>
    <p:sldId id="2460" r:id="rId6"/>
    <p:sldId id="2462" r:id="rId7"/>
    <p:sldId id="241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cCullin" userId="c3ec8c278c2364c8" providerId="LiveId" clId="{6052560C-1F3D-4A3C-A5CE-8FE56D08B112}"/>
    <pc:docChg chg="delSld modSld">
      <pc:chgData name="David McCullin" userId="c3ec8c278c2364c8" providerId="LiveId" clId="{6052560C-1F3D-4A3C-A5CE-8FE56D08B112}" dt="2024-05-07T20:09:34.030" v="22" actId="20577"/>
      <pc:docMkLst>
        <pc:docMk/>
      </pc:docMkLst>
      <pc:sldChg chg="modSp mod">
        <pc:chgData name="David McCullin" userId="c3ec8c278c2364c8" providerId="LiveId" clId="{6052560C-1F3D-4A3C-A5CE-8FE56D08B112}" dt="2024-05-07T20:09:34.030" v="22" actId="20577"/>
        <pc:sldMkLst>
          <pc:docMk/>
          <pc:sldMk cId="2741438312" sldId="420"/>
        </pc:sldMkLst>
        <pc:spChg chg="mod">
          <ac:chgData name="David McCullin" userId="c3ec8c278c2364c8" providerId="LiveId" clId="{6052560C-1F3D-4A3C-A5CE-8FE56D08B112}" dt="2024-05-07T20:09:34.030" v="22" actId="20577"/>
          <ac:spMkLst>
            <pc:docMk/>
            <pc:sldMk cId="2741438312" sldId="420"/>
            <ac:spMk id="476162" creationId="{00000000-0000-0000-0000-000000000000}"/>
          </ac:spMkLst>
        </pc:spChg>
      </pc:sldChg>
      <pc:sldChg chg="del">
        <pc:chgData name="David McCullin" userId="c3ec8c278c2364c8" providerId="LiveId" clId="{6052560C-1F3D-4A3C-A5CE-8FE56D08B112}" dt="2024-05-07T20:08:32.610" v="0" actId="47"/>
        <pc:sldMkLst>
          <pc:docMk/>
          <pc:sldMk cId="4084906813" sldId="2455"/>
        </pc:sldMkLst>
      </pc:sldChg>
      <pc:sldChg chg="del">
        <pc:chgData name="David McCullin" userId="c3ec8c278c2364c8" providerId="LiveId" clId="{6052560C-1F3D-4A3C-A5CE-8FE56D08B112}" dt="2024-05-07T20:08:43.738" v="2" actId="47"/>
        <pc:sldMkLst>
          <pc:docMk/>
          <pc:sldMk cId="1881935075" sldId="2456"/>
        </pc:sldMkLst>
      </pc:sldChg>
      <pc:sldChg chg="del">
        <pc:chgData name="David McCullin" userId="c3ec8c278c2364c8" providerId="LiveId" clId="{6052560C-1F3D-4A3C-A5CE-8FE56D08B112}" dt="2024-05-07T20:08:47.222" v="3" actId="47"/>
        <pc:sldMkLst>
          <pc:docMk/>
          <pc:sldMk cId="3037168935" sldId="2457"/>
        </pc:sldMkLst>
      </pc:sldChg>
      <pc:sldChg chg="del">
        <pc:chgData name="David McCullin" userId="c3ec8c278c2364c8" providerId="LiveId" clId="{6052560C-1F3D-4A3C-A5CE-8FE56D08B112}" dt="2024-05-07T20:08:40.583" v="1" actId="47"/>
        <pc:sldMkLst>
          <pc:docMk/>
          <pc:sldMk cId="2264494137" sldId="24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FFF6-6AB6-4283-8EDF-7F590C4189DF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AA70F-D48D-4C09-B0A6-38D432D03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7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DC6B7E-6755-4F28-AEFE-D17C048BE00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27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336467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3395594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4254703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3977372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ahoma" pitchFamily="34" charset="0"/>
              </a:rPr>
              <a:t>Pg. 38</a:t>
            </a:r>
          </a:p>
        </p:txBody>
      </p:sp>
    </p:spTree>
    <p:extLst>
      <p:ext uri="{BB962C8B-B14F-4D97-AF65-F5344CB8AC3E}">
        <p14:creationId xmlns:p14="http://schemas.microsoft.com/office/powerpoint/2010/main" val="33804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EAAC3-B53C-C11E-EEFE-E7612245C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6EDD-4B4F-D377-D124-04B60F5C8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4FEC4-EB65-6F03-7DF1-12E01E52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9CC68-2E03-B54E-BFAA-7E3DEDAD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36536-FB42-AB0F-F458-D362986A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6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671C-F9F6-664F-0397-4FA8FECEF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8BF1F-757A-722C-3FD3-F3AE1BFA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02159-7F87-D989-AB49-23214498C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94F1C-E6E7-4009-F3F5-3C48F1F05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69EA9-8D31-1076-EEDC-BD17EAB3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77B47C-1D4B-CB13-4528-9CB499623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9F1B4-5503-8BE8-1C21-0DE2FB074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4A6E7-0016-3230-6338-F96330BC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05CEC-F653-3A82-00B1-20DBF2ACF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BB7D1-0219-4EAC-903A-627BF730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48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SUSA Conten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7637-1935-F6B6-A4E0-95B0FD4574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3000" y="381000"/>
            <a:ext cx="10515600" cy="1447800"/>
          </a:xfrm>
        </p:spPr>
        <p:txBody>
          <a:bodyPr>
            <a:normAutofit/>
          </a:bodyPr>
          <a:lstStyle>
            <a:lvl1pPr algn="ctr">
              <a:defRPr sz="4500" b="1"/>
            </a:lvl1pPr>
          </a:lstStyle>
          <a:p>
            <a:r>
              <a:rPr lang="en-US" sz="4500" dirty="0"/>
              <a:t>Content Slides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9C00CE-BF74-B320-D062-041B035F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1933575"/>
            <a:ext cx="10515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782F3-925D-4E87-BBE1-9DF5F71C3E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9B67E-A9FF-44E1-95F6-79BF9BC9B0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12F070-0C0A-44DE-8396-C2056F7B5EF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77096E7-25AC-4CB4-9BCD-21B21F4A5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5754330" y="1538725"/>
            <a:ext cx="1119185" cy="0"/>
          </a:xfrm>
          <a:prstGeom prst="line">
            <a:avLst/>
          </a:prstGeom>
          <a:ln w="28575">
            <a:solidFill>
              <a:srgbClr val="CC0033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494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9FCF4-B5B9-77DE-B455-D43AEAB5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B8378-E519-AD68-6629-A321194CF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1D06F-7566-4454-93F7-FDAC9589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FB0A2-DA7B-4E58-4AB6-AB1CD516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26CFD-9909-CAA8-7D42-F18B82AA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68DD-8644-DE01-3D80-5EE361216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0F54D-E3C6-2F16-D10D-08141F99A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A6DD1-D8F4-92BD-8425-DC7FAFE4D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98CFE-03C8-A2D4-C79D-98B91DFE3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F3C35-FA58-9DA7-D6C0-1E5ED85C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1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0A369-859A-6031-3BDE-81EFC192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9179B-E7BE-11ED-86A2-AC325018F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EF1FE-E509-940D-6AB3-067D82FBF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1F61D-C15A-D8AD-CD80-DAEBC2AD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3C4A9B-100F-2F11-22B1-EA4EE7D6F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083D3-1A45-7B83-E4EE-80304648C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6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9796A-69D0-ACB4-DE0B-900A32A3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360FA-833B-D8A0-F781-EF9E2D887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3B639-BBBC-6CF4-4C54-DB3880A1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933BC-C342-4205-222F-9110BBD95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C0FFC-758F-19A2-9065-7D3A66DD6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A2610-310A-EA44-4D9E-87BAED58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AFC02B-9954-50EB-CFC3-EA99B2F1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B7A9FF-9807-BBEC-8265-1540B2CB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9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E432-084E-FA52-E8AB-CC54920B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D7066D-2D62-5A7E-3144-364E04CB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65C5A3-5A01-929B-37FC-02EB1B6D9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D24B6-EB28-7AC7-931D-EBA7FC3D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9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FD3E0-CCF2-B65E-233F-768DB146A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17A36B-7A68-8840-A04D-631BEB2F1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17614-C0CF-47E2-8FC4-CE880F9E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9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753D-1031-1D64-5676-29C15773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B6AB1-1AC5-4783-AD2E-1AC6A41B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A985F-FD0C-D4AD-6A27-85C547475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D5A42-9355-D423-A053-07848392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39CE72-3F8A-D8C9-D779-5ACF8074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A220F-B881-102A-13F4-DE5E8045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7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C2AC-1292-9A6A-4D35-75E5DF61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2EB037-E9F2-E7C8-9D3B-22CA3BE98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87E7F-1257-AFD1-4E0A-29780CF59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25C0D-0015-F3AC-DA15-47142326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B8CAE-BF00-C3CB-5C02-D9579E37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1ECC9-BA39-3255-BCA7-1878E939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2BD41-55EC-E62C-2E9A-4FDB6730F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19367-5217-ED65-F8BF-0748810AE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528C9-F6D3-A094-EFE4-B80C80DDC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F3CA-84BE-4F97-B8F0-902DC046874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4FDE1-FDE9-A068-7645-1E1DB34AD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B6D7E-3D31-C649-8F78-5AC6CE01F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F5E44-976B-4D1E-880D-27A8238EC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5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F601-3370-B7C5-415C-56CC8D465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Decision Matrix</a:t>
            </a:r>
          </a:p>
        </p:txBody>
      </p:sp>
    </p:spTree>
    <p:extLst>
      <p:ext uri="{BB962C8B-B14F-4D97-AF65-F5344CB8AC3E}">
        <p14:creationId xmlns:p14="http://schemas.microsoft.com/office/powerpoint/2010/main" val="263128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45444"/>
            <a:ext cx="8229600" cy="598371"/>
          </a:xfrm>
        </p:spPr>
        <p:txBody>
          <a:bodyPr anchor="t">
            <a:noAutofit/>
          </a:bodyPr>
          <a:lstStyle/>
          <a:p>
            <a:r>
              <a:rPr lang="en-US" sz="2400" dirty="0"/>
              <a:t>Decision Matrix Examples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7465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r" defTabSz="457200" rtl="0" eaLnBrk="1" latinLnBrk="0" hangingPunct="1">
              <a:defRPr sz="1400" kern="1200" baseline="0">
                <a:solidFill>
                  <a:srgbClr val="004474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646C30-6446-4B6E-9841-CC7FEA4BC33D}"/>
              </a:ext>
            </a:extLst>
          </p:cNvPr>
          <p:cNvSpPr txBox="1"/>
          <p:nvPr/>
        </p:nvSpPr>
        <p:spPr>
          <a:xfrm>
            <a:off x="2932981" y="5623723"/>
            <a:ext cx="632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9263C"/>
                </a:solidFill>
              </a:rPr>
              <a:t>Supplemental Exercise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EA2419F7-A5B3-4EC9-AE0F-810CEEAB0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2659" y="6356351"/>
            <a:ext cx="5973513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MODULE 1: Decision-Making Support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10D3D1C-5E0A-6E63-3D29-021B2D2A5C0B}"/>
              </a:ext>
            </a:extLst>
          </p:cNvPr>
          <p:cNvGraphicFramePr>
            <a:graphicFrameLocks noGrp="1"/>
          </p:cNvGraphicFramePr>
          <p:nvPr/>
        </p:nvGraphicFramePr>
        <p:xfrm>
          <a:off x="2360915" y="1834941"/>
          <a:ext cx="747017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845">
                  <a:extLst>
                    <a:ext uri="{9D8B030D-6E8A-4147-A177-3AD203B41FA5}">
                      <a16:colId xmlns:a16="http://schemas.microsoft.com/office/drawing/2014/main" val="445422551"/>
                    </a:ext>
                  </a:extLst>
                </a:gridCol>
                <a:gridCol w="1378364">
                  <a:extLst>
                    <a:ext uri="{9D8B030D-6E8A-4147-A177-3AD203B41FA5}">
                      <a16:colId xmlns:a16="http://schemas.microsoft.com/office/drawing/2014/main" val="2768990185"/>
                    </a:ext>
                  </a:extLst>
                </a:gridCol>
                <a:gridCol w="1197654">
                  <a:extLst>
                    <a:ext uri="{9D8B030D-6E8A-4147-A177-3AD203B41FA5}">
                      <a16:colId xmlns:a16="http://schemas.microsoft.com/office/drawing/2014/main" val="3696841711"/>
                    </a:ext>
                  </a:extLst>
                </a:gridCol>
                <a:gridCol w="1353587">
                  <a:extLst>
                    <a:ext uri="{9D8B030D-6E8A-4147-A177-3AD203B41FA5}">
                      <a16:colId xmlns:a16="http://schemas.microsoft.com/office/drawing/2014/main" val="3901486090"/>
                    </a:ext>
                  </a:extLst>
                </a:gridCol>
                <a:gridCol w="1041721">
                  <a:extLst>
                    <a:ext uri="{9D8B030D-6E8A-4147-A177-3AD203B41FA5}">
                      <a16:colId xmlns:a16="http://schemas.microsoft.com/office/drawing/2014/main" val="35230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Course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Acceptability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3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7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5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43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959644"/>
            <a:ext cx="7886700" cy="53556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Decision Matrix Template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36559" y="2456634"/>
            <a:ext cx="4287915" cy="8423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800" dirty="0"/>
              <a:t>COA Course of Action</a:t>
            </a:r>
          </a:p>
          <a:p>
            <a:pPr marL="0" indent="0">
              <a:buNone/>
            </a:pPr>
            <a:r>
              <a:rPr lang="en-US" dirty="0"/>
              <a:t>Choices of (Decisions  you are considering)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67800" y="562451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 anchorCtr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2381250" y="6325165"/>
            <a:ext cx="2565788" cy="199321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/>
              <a:t>1-10 Higher scores Indicate higher Value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36A22D88-8705-5D19-949A-048F7CC081BD}"/>
              </a:ext>
            </a:extLst>
          </p:cNvPr>
          <p:cNvGraphicFramePr>
            <a:graphicFrameLocks noGrp="1"/>
          </p:cNvGraphicFramePr>
          <p:nvPr/>
        </p:nvGraphicFramePr>
        <p:xfrm>
          <a:off x="2589515" y="3907235"/>
          <a:ext cx="7470171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845">
                  <a:extLst>
                    <a:ext uri="{9D8B030D-6E8A-4147-A177-3AD203B41FA5}">
                      <a16:colId xmlns:a16="http://schemas.microsoft.com/office/drawing/2014/main" val="445422551"/>
                    </a:ext>
                  </a:extLst>
                </a:gridCol>
                <a:gridCol w="1378364">
                  <a:extLst>
                    <a:ext uri="{9D8B030D-6E8A-4147-A177-3AD203B41FA5}">
                      <a16:colId xmlns:a16="http://schemas.microsoft.com/office/drawing/2014/main" val="2768990185"/>
                    </a:ext>
                  </a:extLst>
                </a:gridCol>
                <a:gridCol w="1197654">
                  <a:extLst>
                    <a:ext uri="{9D8B030D-6E8A-4147-A177-3AD203B41FA5}">
                      <a16:colId xmlns:a16="http://schemas.microsoft.com/office/drawing/2014/main" val="3696841711"/>
                    </a:ext>
                  </a:extLst>
                </a:gridCol>
                <a:gridCol w="1353587">
                  <a:extLst>
                    <a:ext uri="{9D8B030D-6E8A-4147-A177-3AD203B41FA5}">
                      <a16:colId xmlns:a16="http://schemas.microsoft.com/office/drawing/2014/main" val="3901486090"/>
                    </a:ext>
                  </a:extLst>
                </a:gridCol>
                <a:gridCol w="1041721">
                  <a:extLst>
                    <a:ext uri="{9D8B030D-6E8A-4147-A177-3AD203B41FA5}">
                      <a16:colId xmlns:a16="http://schemas.microsoft.com/office/drawing/2014/main" val="35230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Course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Acceptability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3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7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51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35F1B7-03BC-9281-65A0-82E9BA52A206}"/>
              </a:ext>
            </a:extLst>
          </p:cNvPr>
          <p:cNvSpPr txBox="1"/>
          <p:nvPr/>
        </p:nvSpPr>
        <p:spPr>
          <a:xfrm>
            <a:off x="6096000" y="2877807"/>
            <a:ext cx="34534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Evaluating Criteria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56E48D-957B-550E-F4B9-106ACB8A5104}"/>
              </a:ext>
            </a:extLst>
          </p:cNvPr>
          <p:cNvSpPr txBox="1"/>
          <p:nvPr/>
        </p:nvSpPr>
        <p:spPr>
          <a:xfrm>
            <a:off x="2778252" y="4258073"/>
            <a:ext cx="1132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1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A5FD25-44BE-CC87-0A91-52A8D9C41DF1}"/>
              </a:ext>
            </a:extLst>
          </p:cNvPr>
          <p:cNvSpPr txBox="1"/>
          <p:nvPr/>
        </p:nvSpPr>
        <p:spPr>
          <a:xfrm>
            <a:off x="2763065" y="4718797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2</a:t>
            </a:r>
            <a:endParaRPr lang="en-US" sz="9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84D82-4C92-DBFC-B0D0-2C7BB26EA3BA}"/>
              </a:ext>
            </a:extLst>
          </p:cNvPr>
          <p:cNvSpPr txBox="1"/>
          <p:nvPr/>
        </p:nvSpPr>
        <p:spPr>
          <a:xfrm>
            <a:off x="2749117" y="5761435"/>
            <a:ext cx="1380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4</a:t>
            </a:r>
            <a:endParaRPr 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41FDAC-8A0F-9CE2-8A89-2CD85A8D20EE}"/>
              </a:ext>
            </a:extLst>
          </p:cNvPr>
          <p:cNvSpPr txBox="1"/>
          <p:nvPr/>
        </p:nvSpPr>
        <p:spPr>
          <a:xfrm>
            <a:off x="2744681" y="5211839"/>
            <a:ext cx="153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3</a:t>
            </a:r>
            <a:endParaRPr lang="en-US" sz="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19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959644"/>
            <a:ext cx="7886700" cy="53556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Decision Matrix Template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63194" y="2414083"/>
            <a:ext cx="3568823" cy="461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COA Course of Action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67800" y="562451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 anchorCtr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2381250" y="6325165"/>
            <a:ext cx="2565788" cy="199321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/>
              <a:t>1-10 Higher scores Indicate higher Value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36A22D88-8705-5D19-949A-048F7CC081BD}"/>
              </a:ext>
            </a:extLst>
          </p:cNvPr>
          <p:cNvGraphicFramePr>
            <a:graphicFrameLocks noGrp="1"/>
          </p:cNvGraphicFramePr>
          <p:nvPr/>
        </p:nvGraphicFramePr>
        <p:xfrm>
          <a:off x="2163194" y="3307026"/>
          <a:ext cx="747017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845">
                  <a:extLst>
                    <a:ext uri="{9D8B030D-6E8A-4147-A177-3AD203B41FA5}">
                      <a16:colId xmlns:a16="http://schemas.microsoft.com/office/drawing/2014/main" val="445422551"/>
                    </a:ext>
                  </a:extLst>
                </a:gridCol>
                <a:gridCol w="1378364">
                  <a:extLst>
                    <a:ext uri="{9D8B030D-6E8A-4147-A177-3AD203B41FA5}">
                      <a16:colId xmlns:a16="http://schemas.microsoft.com/office/drawing/2014/main" val="2768990185"/>
                    </a:ext>
                  </a:extLst>
                </a:gridCol>
                <a:gridCol w="1197654">
                  <a:extLst>
                    <a:ext uri="{9D8B030D-6E8A-4147-A177-3AD203B41FA5}">
                      <a16:colId xmlns:a16="http://schemas.microsoft.com/office/drawing/2014/main" val="3696841711"/>
                    </a:ext>
                  </a:extLst>
                </a:gridCol>
                <a:gridCol w="1353587">
                  <a:extLst>
                    <a:ext uri="{9D8B030D-6E8A-4147-A177-3AD203B41FA5}">
                      <a16:colId xmlns:a16="http://schemas.microsoft.com/office/drawing/2014/main" val="3901486090"/>
                    </a:ext>
                  </a:extLst>
                </a:gridCol>
                <a:gridCol w="1041721">
                  <a:extLst>
                    <a:ext uri="{9D8B030D-6E8A-4147-A177-3AD203B41FA5}">
                      <a16:colId xmlns:a16="http://schemas.microsoft.com/office/drawing/2014/main" val="35230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dirty="0"/>
                        <a:t>Course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Acceptability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Complexity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3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7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51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35F1B7-03BC-9281-65A0-82E9BA52A206}"/>
              </a:ext>
            </a:extLst>
          </p:cNvPr>
          <p:cNvSpPr txBox="1"/>
          <p:nvPr/>
        </p:nvSpPr>
        <p:spPr>
          <a:xfrm>
            <a:off x="5066191" y="1521139"/>
            <a:ext cx="32492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Screening Criteria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D874F3A-6428-EA99-729B-C54494782F60}"/>
              </a:ext>
            </a:extLst>
          </p:cNvPr>
          <p:cNvSpPr txBox="1">
            <a:spLocks noChangeArrowheads="1"/>
          </p:cNvSpPr>
          <p:nvPr/>
        </p:nvSpPr>
        <p:spPr>
          <a:xfrm>
            <a:off x="6459985" y="2414083"/>
            <a:ext cx="3568823" cy="46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C9263C"/>
              </a:buClr>
              <a:buFont typeface="Arial"/>
              <a:buChar char="•"/>
              <a:defRPr sz="3200" kern="1200" baseline="0">
                <a:solidFill>
                  <a:srgbClr val="0044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500"/>
              </a:spcBef>
              <a:spcAft>
                <a:spcPts val="500"/>
              </a:spcAft>
              <a:buClr>
                <a:srgbClr val="C9263C"/>
              </a:buClr>
              <a:buFont typeface="Arial"/>
              <a:buChar char="–"/>
              <a:defRPr sz="2800" kern="1200" baseline="0">
                <a:solidFill>
                  <a:srgbClr val="00447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Font typeface="Arial"/>
              <a:buChar char="•"/>
              <a:defRPr sz="2400" kern="1200" baseline="0">
                <a:solidFill>
                  <a:srgbClr val="00447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00"/>
              </a:spcBef>
              <a:spcAft>
                <a:spcPts val="400"/>
              </a:spcAft>
              <a:buClr>
                <a:srgbClr val="C9263C"/>
              </a:buClr>
              <a:buFont typeface="Arial"/>
              <a:buChar char="–"/>
              <a:defRPr sz="2000" kern="1200" baseline="0">
                <a:solidFill>
                  <a:srgbClr val="00447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C9263C"/>
              </a:buClr>
              <a:buFont typeface="Arial"/>
              <a:buChar char="»"/>
              <a:defRPr sz="2000" kern="1200" baseline="0">
                <a:solidFill>
                  <a:srgbClr val="00447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/>
              <a:t>COA Course of Action</a:t>
            </a:r>
            <a:endParaRPr lang="en-US" sz="2400" dirty="0"/>
          </a:p>
        </p:txBody>
      </p:sp>
      <p:pic>
        <p:nvPicPr>
          <p:cNvPr id="9" name="Graphic 8" descr="No sign with solid fill">
            <a:extLst>
              <a:ext uri="{FF2B5EF4-FFF2-40B4-BE49-F238E27FC236}">
                <a16:creationId xmlns:a16="http://schemas.microsoft.com/office/drawing/2014/main" id="{A0490455-7599-306E-E05E-32AF3D3D53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29995" y="2176987"/>
            <a:ext cx="9144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749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959644"/>
            <a:ext cx="7886700" cy="53556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Decision Matrix Template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36557" y="1675468"/>
            <a:ext cx="4696290" cy="92568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/>
              <a:t>COA Course of Action</a:t>
            </a:r>
          </a:p>
          <a:p>
            <a:pPr marL="0" indent="0">
              <a:buNone/>
            </a:pPr>
            <a:r>
              <a:rPr lang="en-US" sz="3800" dirty="0"/>
              <a:t>Choices of (Decisions  you are considering)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67800" y="562451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 anchorCtr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2381250" y="6325165"/>
            <a:ext cx="2565788" cy="199321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/>
              <a:t>1-10 Higher scores Indicate higher Value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36A22D88-8705-5D19-949A-048F7CC081BD}"/>
              </a:ext>
            </a:extLst>
          </p:cNvPr>
          <p:cNvGraphicFramePr>
            <a:graphicFrameLocks noGrp="1"/>
          </p:cNvGraphicFramePr>
          <p:nvPr/>
        </p:nvGraphicFramePr>
        <p:xfrm>
          <a:off x="2136558" y="3872309"/>
          <a:ext cx="8131393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31">
                  <a:extLst>
                    <a:ext uri="{9D8B030D-6E8A-4147-A177-3AD203B41FA5}">
                      <a16:colId xmlns:a16="http://schemas.microsoft.com/office/drawing/2014/main" val="445422551"/>
                    </a:ext>
                  </a:extLst>
                </a:gridCol>
                <a:gridCol w="1127464">
                  <a:extLst>
                    <a:ext uri="{9D8B030D-6E8A-4147-A177-3AD203B41FA5}">
                      <a16:colId xmlns:a16="http://schemas.microsoft.com/office/drawing/2014/main" val="2768990185"/>
                    </a:ext>
                  </a:extLst>
                </a:gridCol>
                <a:gridCol w="1677880">
                  <a:extLst>
                    <a:ext uri="{9D8B030D-6E8A-4147-A177-3AD203B41FA5}">
                      <a16:colId xmlns:a16="http://schemas.microsoft.com/office/drawing/2014/main" val="3696841711"/>
                    </a:ext>
                  </a:extLst>
                </a:gridCol>
                <a:gridCol w="1642369">
                  <a:extLst>
                    <a:ext uri="{9D8B030D-6E8A-4147-A177-3AD203B41FA5}">
                      <a16:colId xmlns:a16="http://schemas.microsoft.com/office/drawing/2014/main" val="3901486090"/>
                    </a:ext>
                  </a:extLst>
                </a:gridCol>
                <a:gridCol w="1508649">
                  <a:extLst>
                    <a:ext uri="{9D8B030D-6E8A-4147-A177-3AD203B41FA5}">
                      <a16:colId xmlns:a16="http://schemas.microsoft.com/office/drawing/2014/main" val="3523006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Course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3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71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51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35F1B7-03BC-9281-65A0-82E9BA52A206}"/>
              </a:ext>
            </a:extLst>
          </p:cNvPr>
          <p:cNvSpPr txBox="1"/>
          <p:nvPr/>
        </p:nvSpPr>
        <p:spPr>
          <a:xfrm>
            <a:off x="6602029" y="2517813"/>
            <a:ext cx="34534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Evaluating Criteria</a:t>
            </a:r>
          </a:p>
          <a:p>
            <a:r>
              <a:rPr lang="en-US" sz="1600" dirty="0"/>
              <a:t>(Evaluates the Merit of EACH Choice/COA)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56E48D-957B-550E-F4B9-106ACB8A5104}"/>
              </a:ext>
            </a:extLst>
          </p:cNvPr>
          <p:cNvSpPr txBox="1"/>
          <p:nvPr/>
        </p:nvSpPr>
        <p:spPr>
          <a:xfrm>
            <a:off x="2778252" y="4258073"/>
            <a:ext cx="1132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1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A5FD25-44BE-CC87-0A91-52A8D9C41DF1}"/>
              </a:ext>
            </a:extLst>
          </p:cNvPr>
          <p:cNvSpPr txBox="1"/>
          <p:nvPr/>
        </p:nvSpPr>
        <p:spPr>
          <a:xfrm>
            <a:off x="2763065" y="4718797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2</a:t>
            </a:r>
            <a:endParaRPr lang="en-US" sz="9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84D82-4C92-DBFC-B0D0-2C7BB26EA3BA}"/>
              </a:ext>
            </a:extLst>
          </p:cNvPr>
          <p:cNvSpPr txBox="1"/>
          <p:nvPr/>
        </p:nvSpPr>
        <p:spPr>
          <a:xfrm>
            <a:off x="2749117" y="5761435"/>
            <a:ext cx="1380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4</a:t>
            </a:r>
            <a:endParaRPr 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41FDAC-8A0F-9CE2-8A89-2CD85A8D20EE}"/>
              </a:ext>
            </a:extLst>
          </p:cNvPr>
          <p:cNvSpPr txBox="1"/>
          <p:nvPr/>
        </p:nvSpPr>
        <p:spPr>
          <a:xfrm>
            <a:off x="2744681" y="5211839"/>
            <a:ext cx="153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3</a:t>
            </a:r>
            <a:endParaRPr lang="en-US" sz="9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C08C10-8595-05A3-5648-CEEF4959ACE3}"/>
              </a:ext>
            </a:extLst>
          </p:cNvPr>
          <p:cNvSpPr txBox="1"/>
          <p:nvPr/>
        </p:nvSpPr>
        <p:spPr>
          <a:xfrm>
            <a:off x="9178866" y="388196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0F2F92-334A-5C46-40C7-96EA0FB38170}"/>
              </a:ext>
            </a:extLst>
          </p:cNvPr>
          <p:cNvSpPr txBox="1"/>
          <p:nvPr/>
        </p:nvSpPr>
        <p:spPr>
          <a:xfrm>
            <a:off x="4461038" y="3872309"/>
            <a:ext cx="594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2B8112-BB0B-F039-8BD9-1EE476269399}"/>
              </a:ext>
            </a:extLst>
          </p:cNvPr>
          <p:cNvSpPr txBox="1"/>
          <p:nvPr/>
        </p:nvSpPr>
        <p:spPr>
          <a:xfrm>
            <a:off x="5550953" y="3872309"/>
            <a:ext cx="123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Complexity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4E9978-0F8C-0F2B-370B-D8D937514955}"/>
              </a:ext>
            </a:extLst>
          </p:cNvPr>
          <p:cNvSpPr txBox="1"/>
          <p:nvPr/>
        </p:nvSpPr>
        <p:spPr>
          <a:xfrm>
            <a:off x="7229916" y="3870424"/>
            <a:ext cx="13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Acceptability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08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959644"/>
            <a:ext cx="7886700" cy="53556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Decision Matrix Template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36557" y="1675468"/>
            <a:ext cx="4696290" cy="92568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/>
              <a:t>COA Course of Action</a:t>
            </a:r>
          </a:p>
          <a:p>
            <a:pPr marL="0" indent="0">
              <a:buNone/>
            </a:pPr>
            <a:r>
              <a:rPr lang="en-US" sz="3800" dirty="0"/>
              <a:t>Choices of (Decisions  you are considering)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67800" y="562451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 anchorCtr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2381250" y="6325165"/>
            <a:ext cx="2565788" cy="199321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50" dirty="0"/>
              <a:t>1-10 Higher scores Indicate higher Value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36A22D88-8705-5D19-949A-048F7CC081BD}"/>
              </a:ext>
            </a:extLst>
          </p:cNvPr>
          <p:cNvGraphicFramePr>
            <a:graphicFrameLocks noGrp="1"/>
          </p:cNvGraphicFramePr>
          <p:nvPr/>
        </p:nvGraphicFramePr>
        <p:xfrm>
          <a:off x="2258904" y="3429000"/>
          <a:ext cx="8131393" cy="291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031">
                  <a:extLst>
                    <a:ext uri="{9D8B030D-6E8A-4147-A177-3AD203B41FA5}">
                      <a16:colId xmlns:a16="http://schemas.microsoft.com/office/drawing/2014/main" val="445422551"/>
                    </a:ext>
                  </a:extLst>
                </a:gridCol>
                <a:gridCol w="1127464">
                  <a:extLst>
                    <a:ext uri="{9D8B030D-6E8A-4147-A177-3AD203B41FA5}">
                      <a16:colId xmlns:a16="http://schemas.microsoft.com/office/drawing/2014/main" val="2768990185"/>
                    </a:ext>
                  </a:extLst>
                </a:gridCol>
                <a:gridCol w="1677880">
                  <a:extLst>
                    <a:ext uri="{9D8B030D-6E8A-4147-A177-3AD203B41FA5}">
                      <a16:colId xmlns:a16="http://schemas.microsoft.com/office/drawing/2014/main" val="3696841711"/>
                    </a:ext>
                  </a:extLst>
                </a:gridCol>
                <a:gridCol w="1642369">
                  <a:extLst>
                    <a:ext uri="{9D8B030D-6E8A-4147-A177-3AD203B41FA5}">
                      <a16:colId xmlns:a16="http://schemas.microsoft.com/office/drawing/2014/main" val="3901486090"/>
                    </a:ext>
                  </a:extLst>
                </a:gridCol>
                <a:gridCol w="1508649">
                  <a:extLst>
                    <a:ext uri="{9D8B030D-6E8A-4147-A177-3AD203B41FA5}">
                      <a16:colId xmlns:a16="http://schemas.microsoft.com/office/drawing/2014/main" val="3523006657"/>
                    </a:ext>
                  </a:extLst>
                </a:gridCol>
              </a:tblGrid>
              <a:tr h="841159">
                <a:tc>
                  <a:txBody>
                    <a:bodyPr/>
                    <a:lstStyle/>
                    <a:p>
                      <a:r>
                        <a:rPr lang="en-US" sz="1800" dirty="0"/>
                        <a:t>Course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636"/>
                  </a:ext>
                </a:extLst>
              </a:tr>
              <a:tr h="39964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31843"/>
                  </a:ext>
                </a:extLst>
              </a:tr>
              <a:tr h="5584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346"/>
                  </a:ext>
                </a:extLst>
              </a:tr>
              <a:tr h="5584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71108"/>
                  </a:ext>
                </a:extLst>
              </a:tr>
              <a:tr h="55840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1451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35F1B7-03BC-9281-65A0-82E9BA52A206}"/>
              </a:ext>
            </a:extLst>
          </p:cNvPr>
          <p:cNvSpPr txBox="1"/>
          <p:nvPr/>
        </p:nvSpPr>
        <p:spPr>
          <a:xfrm>
            <a:off x="5338300" y="2346233"/>
            <a:ext cx="4929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Evaluating Criteria</a:t>
            </a:r>
          </a:p>
          <a:p>
            <a:r>
              <a:rPr lang="en-US" sz="1600" dirty="0"/>
              <a:t>(Evaluates the Merit of EACH Choice/COA)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56E48D-957B-550E-F4B9-106ACB8A5104}"/>
              </a:ext>
            </a:extLst>
          </p:cNvPr>
          <p:cNvSpPr txBox="1"/>
          <p:nvPr/>
        </p:nvSpPr>
        <p:spPr>
          <a:xfrm>
            <a:off x="2778252" y="4258073"/>
            <a:ext cx="1132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1</a:t>
            </a:r>
            <a:endParaRPr lang="en-US" sz="9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A5FD25-44BE-CC87-0A91-52A8D9C41DF1}"/>
              </a:ext>
            </a:extLst>
          </p:cNvPr>
          <p:cNvSpPr txBox="1"/>
          <p:nvPr/>
        </p:nvSpPr>
        <p:spPr>
          <a:xfrm>
            <a:off x="2763065" y="4718797"/>
            <a:ext cx="1162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2</a:t>
            </a:r>
            <a:endParaRPr lang="en-US" sz="9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884D82-4C92-DBFC-B0D0-2C7BB26EA3BA}"/>
              </a:ext>
            </a:extLst>
          </p:cNvPr>
          <p:cNvSpPr txBox="1"/>
          <p:nvPr/>
        </p:nvSpPr>
        <p:spPr>
          <a:xfrm>
            <a:off x="2749117" y="5761435"/>
            <a:ext cx="13804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4</a:t>
            </a:r>
            <a:endParaRPr 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41FDAC-8A0F-9CE2-8A89-2CD85A8D20EE}"/>
              </a:ext>
            </a:extLst>
          </p:cNvPr>
          <p:cNvSpPr txBox="1"/>
          <p:nvPr/>
        </p:nvSpPr>
        <p:spPr>
          <a:xfrm>
            <a:off x="2744681" y="5211839"/>
            <a:ext cx="1535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Choice 3</a:t>
            </a:r>
            <a:endParaRPr lang="en-US" sz="9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C08C10-8595-05A3-5648-CEEF4959ACE3}"/>
              </a:ext>
            </a:extLst>
          </p:cNvPr>
          <p:cNvSpPr txBox="1"/>
          <p:nvPr/>
        </p:nvSpPr>
        <p:spPr>
          <a:xfrm>
            <a:off x="9178866" y="3881963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0F2F92-334A-5C46-40C7-96EA0FB38170}"/>
              </a:ext>
            </a:extLst>
          </p:cNvPr>
          <p:cNvSpPr txBox="1"/>
          <p:nvPr/>
        </p:nvSpPr>
        <p:spPr>
          <a:xfrm>
            <a:off x="4461038" y="3872309"/>
            <a:ext cx="594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2B8112-BB0B-F039-8BD9-1EE476269399}"/>
              </a:ext>
            </a:extLst>
          </p:cNvPr>
          <p:cNvSpPr txBox="1"/>
          <p:nvPr/>
        </p:nvSpPr>
        <p:spPr>
          <a:xfrm>
            <a:off x="5550953" y="3872309"/>
            <a:ext cx="123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Complexity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4E9978-0F8C-0F2B-370B-D8D937514955}"/>
              </a:ext>
            </a:extLst>
          </p:cNvPr>
          <p:cNvSpPr txBox="1"/>
          <p:nvPr/>
        </p:nvSpPr>
        <p:spPr>
          <a:xfrm>
            <a:off x="7229916" y="3870424"/>
            <a:ext cx="13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Acceptability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8686A5-9CFE-7E3B-19C1-BF699981B758}"/>
              </a:ext>
            </a:extLst>
          </p:cNvPr>
          <p:cNvSpPr txBox="1"/>
          <p:nvPr/>
        </p:nvSpPr>
        <p:spPr>
          <a:xfrm>
            <a:off x="4585974" y="351441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23BE39-668C-47D0-DD54-8436C84906E1}"/>
              </a:ext>
            </a:extLst>
          </p:cNvPr>
          <p:cNvSpPr txBox="1"/>
          <p:nvPr/>
        </p:nvSpPr>
        <p:spPr>
          <a:xfrm>
            <a:off x="5792529" y="3507897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(1.5)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95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250" y="959644"/>
            <a:ext cx="7886700" cy="535560"/>
          </a:xfrm>
        </p:spPr>
        <p:txBody>
          <a:bodyPr>
            <a:normAutofit fontScale="90000"/>
          </a:bodyPr>
          <a:lstStyle/>
          <a:p>
            <a:r>
              <a:rPr lang="en-US" sz="3300" dirty="0"/>
              <a:t>Decision Matrix Example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544F06-08CC-4DFB-ABAE-F7A5BA303A8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67800" y="5624513"/>
            <a:ext cx="1600200" cy="273844"/>
          </a:xfrm>
          <a:prstGeom prst="rect">
            <a:avLst/>
          </a:prstGeom>
        </p:spPr>
        <p:txBody>
          <a:bodyPr vert="horz" lIns="68580" tIns="34290" rIns="68580" bIns="34290" rtlCol="0" anchor="ctr" anchorCtr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 baseline="0">
                <a:solidFill>
                  <a:srgbClr val="00447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2pPr>
            <a:lvl3pPr marL="685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3pPr>
            <a:lvl4pPr marL="10287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4pPr>
            <a:lvl5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kern="1200">
                <a:solidFill>
                  <a:schemeClr val="tx1"/>
                </a:solidFill>
                <a:latin typeface="Freestyle Script" pitchFamily="66" charset="0"/>
                <a:ea typeface="+mn-ea"/>
                <a:cs typeface="+mn-cs"/>
              </a:defRPr>
            </a:lvl9pPr>
          </a:lstStyle>
          <a:p>
            <a:fld id="{3F7B0C1C-ABC3-BC43-9596-26B5DF958D6D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173A70D-D9A6-128A-A987-2CD93A1A3D98}"/>
              </a:ext>
            </a:extLst>
          </p:cNvPr>
          <p:cNvGraphicFramePr>
            <a:graphicFrameLocks noGrp="1"/>
          </p:cNvGraphicFramePr>
          <p:nvPr/>
        </p:nvGraphicFramePr>
        <p:xfrm>
          <a:off x="2815663" y="2582676"/>
          <a:ext cx="60960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00316721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91840126"/>
                    </a:ext>
                  </a:extLst>
                </a:gridCol>
                <a:gridCol w="768943">
                  <a:extLst>
                    <a:ext uri="{9D8B030D-6E8A-4147-A177-3AD203B41FA5}">
                      <a16:colId xmlns:a16="http://schemas.microsoft.com/office/drawing/2014/main" val="429001111"/>
                    </a:ext>
                  </a:extLst>
                </a:gridCol>
                <a:gridCol w="1263057">
                  <a:extLst>
                    <a:ext uri="{9D8B030D-6E8A-4147-A177-3AD203B41FA5}">
                      <a16:colId xmlns:a16="http://schemas.microsoft.com/office/drawing/2014/main" val="380010197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119086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8677184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COA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  <a:p>
                      <a:r>
                        <a:rPr lang="en-US" sz="1400" dirty="0"/>
                        <a:t>(.5)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Safety</a:t>
                      </a:r>
                    </a:p>
                    <a:p>
                      <a:r>
                        <a:rPr lang="en-US" sz="1400" dirty="0"/>
                        <a:t>1.5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Passengers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Reviews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Comfort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218353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Mustang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 (2/3)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 (9)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5037105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Camaro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 (2)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 (10)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9754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/>
                        <a:t>Charger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(1)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 (9)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6082981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3A9547B-A230-8EE3-FB07-264AA6098C8A}"/>
              </a:ext>
            </a:extLst>
          </p:cNvPr>
          <p:cNvSpPr txBox="1">
            <a:spLocks noChangeArrowheads="1"/>
          </p:cNvSpPr>
          <p:nvPr/>
        </p:nvSpPr>
        <p:spPr>
          <a:xfrm>
            <a:off x="2815663" y="4704646"/>
            <a:ext cx="3936693" cy="613244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1-10 Higher scores Indicate higher 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943825-17D4-0158-33B8-C5F7B257BFC6}"/>
              </a:ext>
            </a:extLst>
          </p:cNvPr>
          <p:cNvSpPr txBox="1"/>
          <p:nvPr/>
        </p:nvSpPr>
        <p:spPr>
          <a:xfrm>
            <a:off x="2815663" y="1896442"/>
            <a:ext cx="350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Screening Criteria: Sports Car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82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267</Words>
  <Application>Microsoft Office PowerPoint</Application>
  <PresentationFormat>Widescreen</PresentationFormat>
  <Paragraphs>106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Decision Matrix</vt:lpstr>
      <vt:lpstr>Decision Matrix Examples</vt:lpstr>
      <vt:lpstr>Decision Matrix Template</vt:lpstr>
      <vt:lpstr>Decision Matrix Template</vt:lpstr>
      <vt:lpstr>Decision Matrix Template</vt:lpstr>
      <vt:lpstr>Decision Matrix Template</vt:lpstr>
      <vt:lpstr>Decision Matrix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Matrix</dc:title>
  <dc:creator>David McCullin</dc:creator>
  <cp:lastModifiedBy>David McCullin</cp:lastModifiedBy>
  <cp:revision>1</cp:revision>
  <dcterms:created xsi:type="dcterms:W3CDTF">2024-01-30T16:03:25Z</dcterms:created>
  <dcterms:modified xsi:type="dcterms:W3CDTF">2024-05-07T20:09:36Z</dcterms:modified>
</cp:coreProperties>
</file>